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84" r:id="rId3"/>
    <p:sldId id="290" r:id="rId4"/>
    <p:sldId id="283" r:id="rId5"/>
    <p:sldId id="315" r:id="rId6"/>
    <p:sldId id="324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258" r:id="rId16"/>
    <p:sldId id="293" r:id="rId17"/>
    <p:sldId id="294" r:id="rId18"/>
    <p:sldId id="295" r:id="rId19"/>
    <p:sldId id="297" r:id="rId20"/>
    <p:sldId id="298" r:id="rId21"/>
    <p:sldId id="299" r:id="rId22"/>
    <p:sldId id="304" r:id="rId23"/>
    <p:sldId id="325" r:id="rId24"/>
    <p:sldId id="326" r:id="rId25"/>
    <p:sldId id="327" r:id="rId26"/>
    <p:sldId id="328" r:id="rId27"/>
    <p:sldId id="329" r:id="rId28"/>
    <p:sldId id="330" r:id="rId29"/>
    <p:sldId id="306" r:id="rId30"/>
    <p:sldId id="332" r:id="rId31"/>
    <p:sldId id="333" r:id="rId32"/>
    <p:sldId id="301" r:id="rId33"/>
    <p:sldId id="291" r:id="rId34"/>
    <p:sldId id="276" r:id="rId35"/>
    <p:sldId id="272" r:id="rId36"/>
    <p:sldId id="275" r:id="rId37"/>
    <p:sldId id="310" r:id="rId38"/>
    <p:sldId id="274" r:id="rId39"/>
    <p:sldId id="257" r:id="rId40"/>
    <p:sldId id="314" r:id="rId41"/>
    <p:sldId id="289" r:id="rId42"/>
    <p:sldId id="292" r:id="rId43"/>
    <p:sldId id="331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FF0000"/>
    <a:srgbClr val="D9D9D9"/>
    <a:srgbClr val="006600"/>
    <a:srgbClr val="0000FF"/>
    <a:srgbClr val="215968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369" autoAdjust="0"/>
  </p:normalViewPr>
  <p:slideViewPr>
    <p:cSldViewPr>
      <p:cViewPr varScale="1">
        <p:scale>
          <a:sx n="76" d="100"/>
          <a:sy n="76" d="100"/>
        </p:scale>
        <p:origin x="164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9B0D5-EC1F-44AE-B0F7-E8D09970F944}" type="datetimeFigureOut">
              <a:rPr lang="en-US" smtClean="0"/>
              <a:t>2/27/2019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FE0A0-AD73-4FE7-A736-0A754678E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648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that 70% figure concerns</a:t>
            </a:r>
            <a:r>
              <a:rPr lang="en-US" baseline="0" dirty="0" smtClean="0"/>
              <a:t> the surface of our planet, and so here is my second ocean image, which shows the open ocean from above. Most of the ocean actually looks like this: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07C84-F099-4BE9-947B-30F724C94704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3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FE0A0-AD73-4FE7-A736-0A754678EEC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09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Still better coverage in BT on year-to-year basis,</a:t>
            </a:r>
            <a:r>
              <a:rPr lang="en-GB" baseline="0" dirty="0" smtClean="0"/>
              <a:t> so there is scope for using  habitat rather than site-specific covariates, but revisits really 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7733A-3F23-4175-8D4E-0419874B2F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05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that 70% figure concerns</a:t>
            </a:r>
            <a:r>
              <a:rPr lang="en-US" baseline="0" dirty="0" smtClean="0"/>
              <a:t> the surface of our planet, and so here is my second ocean image, which shows the open ocean from above. Most of the ocean actually looks like this: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F07C84-F099-4BE9-947B-30F724C94704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79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B9E44-7763-4D3B-9EB2-AD14BF139A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71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B9E44-7763-4D3B-9EB2-AD14BF139A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15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B9E44-7763-4D3B-9EB2-AD14BF139A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15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B9E44-7763-4D3B-9EB2-AD14BF139A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28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FE0A0-AD73-4FE7-A736-0A754678EE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03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FE0A0-AD73-4FE7-A736-0A754678EEC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8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FE0A0-AD73-4FE7-A736-0A754678EEC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52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1DA9-3971-4F67-9353-C906B3824E38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8A835-A2C4-47DB-AC8E-9FDDE4929B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161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1DA9-3971-4F67-9353-C906B3824E38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8A835-A2C4-47DB-AC8E-9FDDE4929B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18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1DA9-3971-4F67-9353-C906B3824E38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8A835-A2C4-47DB-AC8E-9FDDE4929B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71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1DA9-3971-4F67-9353-C906B3824E38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8A835-A2C4-47DB-AC8E-9FDDE4929B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230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1DA9-3971-4F67-9353-C906B3824E38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8A835-A2C4-47DB-AC8E-9FDDE4929B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160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1DA9-3971-4F67-9353-C906B3824E38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8A835-A2C4-47DB-AC8E-9FDDE4929B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270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1DA9-3971-4F67-9353-C906B3824E38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8A835-A2C4-47DB-AC8E-9FDDE4929B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020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1DA9-3971-4F67-9353-C906B3824E38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8A835-A2C4-47DB-AC8E-9FDDE4929B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81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1DA9-3971-4F67-9353-C906B3824E38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8A835-A2C4-47DB-AC8E-9FDDE4929B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118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1DA9-3971-4F67-9353-C906B3824E38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8A835-A2C4-47DB-AC8E-9FDDE4929B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970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1DA9-3971-4F67-9353-C906B3824E38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8A835-A2C4-47DB-AC8E-9FDDE4929B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188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11DA9-3971-4F67-9353-C906B3824E38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8A835-A2C4-47DB-AC8E-9FDDE4929B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611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4"/>
          <a:stretch/>
        </p:blipFill>
        <p:spPr>
          <a:xfrm>
            <a:off x="-36511" y="0"/>
            <a:ext cx="918051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1700808"/>
            <a:ext cx="676875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data in conservation:</a:t>
            </a:r>
          </a:p>
          <a:p>
            <a:r>
              <a:rPr lang="en-GB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Monitoring </a:t>
            </a:r>
            <a:r>
              <a:rPr lang="en-GB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bird </a:t>
            </a:r>
            <a:r>
              <a:rPr lang="en-GB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populations </a:t>
            </a:r>
            <a:endParaRPr lang="en-GB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through </a:t>
            </a:r>
            <a:r>
              <a:rPr lang="en-GB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volunteer-collected observations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6381328"/>
            <a:ext cx="4896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>
                <a:solidFill>
                  <a:schemeClr val="bg1"/>
                </a:solidFill>
              </a:rPr>
              <a:t>Image: DAVID </a:t>
            </a:r>
            <a:r>
              <a:rPr lang="en-GB" sz="1050" dirty="0">
                <a:solidFill>
                  <a:schemeClr val="bg1"/>
                </a:solidFill>
              </a:rPr>
              <a:t>TIPLING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1520" y="5138028"/>
            <a:ext cx="496855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Philipp </a:t>
            </a:r>
            <a:r>
              <a:rPr lang="en-GB" sz="2800" dirty="0" err="1" smtClean="0">
                <a:solidFill>
                  <a:schemeClr val="bg1"/>
                </a:solidFill>
              </a:rPr>
              <a:t>Boersch-Supan</a:t>
            </a:r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dirty="0" smtClean="0">
                <a:solidFill>
                  <a:schemeClr val="bg1"/>
                </a:solidFill>
              </a:rPr>
              <a:t>Ecological Statistician – British Trust for Ornithology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990" y="260648"/>
            <a:ext cx="1877474" cy="940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630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67" y="581009"/>
            <a:ext cx="6177832" cy="5595953"/>
          </a:xfrm>
        </p:spPr>
      </p:pic>
      <p:sp>
        <p:nvSpPr>
          <p:cNvPr id="3" name="Rectangle 2"/>
          <p:cNvSpPr/>
          <p:nvPr/>
        </p:nvSpPr>
        <p:spPr>
          <a:xfrm>
            <a:off x="1" y="-14672"/>
            <a:ext cx="9144000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 in ecology – an analogy					 </a:t>
            </a:r>
            <a:r>
              <a:rPr lang="en-US" sz="2000" dirty="0" smtClean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@</a:t>
            </a:r>
            <a:r>
              <a:rPr lang="en-US" sz="2000" dirty="0" err="1" smtClean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60503" y="2157813"/>
            <a:ext cx="513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Correlative prediction:</a:t>
            </a:r>
          </a:p>
          <a:p>
            <a:r>
              <a:rPr lang="en-US" dirty="0" smtClean="0">
                <a:latin typeface="Gill Sans MT" panose="020B0502020104020203" pitchFamily="34" charset="0"/>
              </a:rPr>
              <a:t>May or may not be useful for prediction beyond data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55757" y="6550223"/>
            <a:ext cx="3888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Gill Sans MT" panose="020B0502020104020203" pitchFamily="34" charset="0"/>
              </a:rPr>
              <a:t>inspired by </a:t>
            </a:r>
            <a:r>
              <a:rPr lang="en-US" sz="1400" dirty="0" err="1" smtClean="0">
                <a:latin typeface="Gill Sans MT" panose="020B0502020104020203" pitchFamily="34" charset="0"/>
              </a:rPr>
              <a:t>Maino</a:t>
            </a:r>
            <a:r>
              <a:rPr lang="en-US" sz="1400" dirty="0" smtClean="0">
                <a:latin typeface="Gill Sans MT" panose="020B0502020104020203" pitchFamily="34" charset="0"/>
              </a:rPr>
              <a:t> et al. (2016) </a:t>
            </a:r>
            <a:r>
              <a:rPr lang="en-US" sz="1400" dirty="0" err="1" smtClean="0">
                <a:latin typeface="Gill Sans MT" panose="020B0502020104020203" pitchFamily="34" charset="0"/>
              </a:rPr>
              <a:t>Curr</a:t>
            </a:r>
            <a:r>
              <a:rPr lang="en-US" sz="1400" dirty="0" smtClean="0">
                <a:latin typeface="Gill Sans MT" panose="020B0502020104020203" pitchFamily="34" charset="0"/>
              </a:rPr>
              <a:t> </a:t>
            </a:r>
            <a:r>
              <a:rPr lang="en-US" sz="1400" dirty="0" err="1" smtClean="0">
                <a:latin typeface="Gill Sans MT" panose="020B0502020104020203" pitchFamily="34" charset="0"/>
              </a:rPr>
              <a:t>Opp</a:t>
            </a:r>
            <a:r>
              <a:rPr lang="en-US" sz="1400" dirty="0" smtClean="0">
                <a:latin typeface="Gill Sans MT" panose="020B0502020104020203" pitchFamily="34" charset="0"/>
              </a:rPr>
              <a:t> Insect </a:t>
            </a:r>
            <a:r>
              <a:rPr lang="en-US" sz="1400" dirty="0" err="1" smtClean="0">
                <a:latin typeface="Gill Sans MT" panose="020B0502020104020203" pitchFamily="34" charset="0"/>
              </a:rPr>
              <a:t>Sci</a:t>
            </a:r>
            <a:endParaRPr lang="en-US" sz="1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44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66" y="581009"/>
            <a:ext cx="6177834" cy="5595953"/>
          </a:xfrm>
        </p:spPr>
      </p:pic>
      <p:sp>
        <p:nvSpPr>
          <p:cNvPr id="3" name="Rectangle 2"/>
          <p:cNvSpPr/>
          <p:nvPr/>
        </p:nvSpPr>
        <p:spPr>
          <a:xfrm>
            <a:off x="1" y="-14672"/>
            <a:ext cx="9144000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 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ecology – an analogy					 </a:t>
            </a:r>
            <a:r>
              <a:rPr lang="en-US" sz="2000" dirty="0" smtClean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@</a:t>
            </a:r>
            <a:r>
              <a:rPr lang="en-US" sz="2000" dirty="0" err="1" smtClean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44597" y="716288"/>
            <a:ext cx="482485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Mechanistic models:</a:t>
            </a:r>
          </a:p>
          <a:p>
            <a:r>
              <a:rPr lang="en-US" dirty="0">
                <a:latin typeface="Gill Sans MT" panose="020B0502020104020203" pitchFamily="34" charset="0"/>
              </a:rPr>
              <a:t>Focus on </a:t>
            </a:r>
            <a:r>
              <a:rPr lang="en-US" dirty="0" smtClean="0">
                <a:latin typeface="Gill Sans MT" panose="020B0502020104020203" pitchFamily="34" charset="0"/>
              </a:rPr>
              <a:t>mechanisms, aims at explanation </a:t>
            </a:r>
            <a:r>
              <a:rPr lang="en-US" dirty="0">
                <a:latin typeface="Gill Sans MT" panose="020B0502020104020203" pitchFamily="34" charset="0"/>
              </a:rPr>
              <a:t>or </a:t>
            </a:r>
            <a:r>
              <a:rPr lang="en-US" dirty="0" smtClean="0">
                <a:latin typeface="Gill Sans MT" panose="020B0502020104020203" pitchFamily="34" charset="0"/>
              </a:rPr>
              <a:t>understanding. Often mathematical models like differential equations.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 smtClean="0">
                <a:latin typeface="Gill Sans MT" panose="020B0502020104020203" pitchFamily="34" charset="0"/>
              </a:rPr>
              <a:t>Here: </a:t>
            </a:r>
          </a:p>
          <a:p>
            <a:r>
              <a:rPr lang="en-US" dirty="0" smtClean="0">
                <a:latin typeface="Gill Sans MT" panose="020B0502020104020203" pitchFamily="34" charset="0"/>
              </a:rPr>
              <a:t>Newtonian mechanics, fluid properties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endParaRPr lang="en-US" dirty="0" smtClean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  <a:p>
            <a:endParaRPr lang="en-US" dirty="0" smtClean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  <a:p>
            <a:endParaRPr lang="en-US" dirty="0" smtClean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  <a:p>
            <a:endParaRPr lang="en-US" dirty="0" smtClean="0">
              <a:latin typeface="Gill Sans MT" panose="020B0502020104020203" pitchFamily="34" charset="0"/>
            </a:endParaRPr>
          </a:p>
          <a:p>
            <a:endParaRPr lang="en-US" dirty="0">
              <a:latin typeface="Gill Sans MT" panose="020B0502020104020203" pitchFamily="34" charset="0"/>
            </a:endParaRPr>
          </a:p>
          <a:p>
            <a:endParaRPr lang="en-US" dirty="0" smtClean="0">
              <a:latin typeface="Gill Sans MT" panose="020B0502020104020203" pitchFamily="34" charset="0"/>
            </a:endParaRPr>
          </a:p>
          <a:p>
            <a:r>
              <a:rPr lang="en-US" dirty="0" smtClean="0">
                <a:latin typeface="Gill Sans MT" panose="020B0502020104020203" pitchFamily="34" charset="0"/>
              </a:rPr>
              <a:t>Other examples:</a:t>
            </a:r>
          </a:p>
          <a:p>
            <a:r>
              <a:rPr lang="en-US" dirty="0" err="1" smtClean="0">
                <a:latin typeface="Gill Sans MT" panose="020B0502020104020203" pitchFamily="34" charset="0"/>
              </a:rPr>
              <a:t>Lotka-Volterra</a:t>
            </a:r>
            <a:r>
              <a:rPr lang="en-US" dirty="0" smtClean="0">
                <a:latin typeface="Gill Sans MT" panose="020B0502020104020203" pitchFamily="34" charset="0"/>
              </a:rPr>
              <a:t> predator-prey models</a:t>
            </a:r>
          </a:p>
          <a:p>
            <a:r>
              <a:rPr lang="en-US" dirty="0" smtClean="0">
                <a:latin typeface="Gill Sans MT" panose="020B0502020104020203" pitchFamily="34" charset="0"/>
              </a:rPr>
              <a:t>SIR model in epidemiology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249681" y="2220488"/>
            <a:ext cx="0" cy="527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49681" y="1968648"/>
            <a:ext cx="0" cy="164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6395" y="2470614"/>
            <a:ext cx="639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Gill Sans MT" panose="020B0502020104020203" pitchFamily="34" charset="0"/>
              </a:rPr>
              <a:t>Gravity</a:t>
            </a:r>
            <a:endParaRPr lang="en-US" sz="1200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6395" y="191244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Gill Sans MT" panose="020B0502020104020203" pitchFamily="34" charset="0"/>
              </a:rPr>
              <a:t>Drag</a:t>
            </a:r>
            <a:endParaRPr lang="en-US" sz="1200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55757" y="6550223"/>
            <a:ext cx="3888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Gill Sans MT" panose="020B0502020104020203" pitchFamily="34" charset="0"/>
              </a:rPr>
              <a:t>inspired by </a:t>
            </a:r>
            <a:r>
              <a:rPr lang="en-US" sz="1400" dirty="0" err="1" smtClean="0">
                <a:latin typeface="Gill Sans MT" panose="020B0502020104020203" pitchFamily="34" charset="0"/>
              </a:rPr>
              <a:t>Maino</a:t>
            </a:r>
            <a:r>
              <a:rPr lang="en-US" sz="1400" dirty="0" smtClean="0">
                <a:latin typeface="Gill Sans MT" panose="020B0502020104020203" pitchFamily="34" charset="0"/>
              </a:rPr>
              <a:t> et al. (2016) </a:t>
            </a:r>
            <a:r>
              <a:rPr lang="en-US" sz="1400" dirty="0" err="1" smtClean="0">
                <a:latin typeface="Gill Sans MT" panose="020B0502020104020203" pitchFamily="34" charset="0"/>
              </a:rPr>
              <a:t>Curr</a:t>
            </a:r>
            <a:r>
              <a:rPr lang="en-US" sz="1400" dirty="0" smtClean="0">
                <a:latin typeface="Gill Sans MT" panose="020B0502020104020203" pitchFamily="34" charset="0"/>
              </a:rPr>
              <a:t> </a:t>
            </a:r>
            <a:r>
              <a:rPr lang="en-US" sz="1400" dirty="0" err="1" smtClean="0">
                <a:latin typeface="Gill Sans MT" panose="020B0502020104020203" pitchFamily="34" charset="0"/>
              </a:rPr>
              <a:t>Opp</a:t>
            </a:r>
            <a:r>
              <a:rPr lang="en-US" sz="1400" dirty="0" smtClean="0">
                <a:latin typeface="Gill Sans MT" panose="020B0502020104020203" pitchFamily="34" charset="0"/>
              </a:rPr>
              <a:t> Insect </a:t>
            </a:r>
            <a:r>
              <a:rPr lang="en-US" sz="1400" dirty="0" err="1" smtClean="0">
                <a:latin typeface="Gill Sans MT" panose="020B0502020104020203" pitchFamily="34" charset="0"/>
              </a:rPr>
              <a:t>Sci</a:t>
            </a:r>
            <a:endParaRPr lang="en-US" sz="1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56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67" y="581009"/>
            <a:ext cx="6177832" cy="5595952"/>
          </a:xfrm>
        </p:spPr>
      </p:pic>
      <p:sp>
        <p:nvSpPr>
          <p:cNvPr id="3" name="Rectangle 2"/>
          <p:cNvSpPr/>
          <p:nvPr/>
        </p:nvSpPr>
        <p:spPr>
          <a:xfrm>
            <a:off x="1" y="-14672"/>
            <a:ext cx="9144000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 in ecology – an analogy					 </a:t>
            </a:r>
            <a:r>
              <a:rPr lang="en-US" sz="2000" dirty="0" smtClean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@</a:t>
            </a:r>
            <a:r>
              <a:rPr lang="en-US" sz="2000" dirty="0" err="1" smtClean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 flipV="1">
            <a:off x="4572001" y="4507452"/>
            <a:ext cx="0" cy="778965"/>
            <a:chOff x="5638801" y="4916243"/>
            <a:chExt cx="0" cy="778965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5638801" y="5168083"/>
              <a:ext cx="0" cy="527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5638801" y="4916243"/>
              <a:ext cx="0" cy="1645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4572001" y="4539724"/>
            <a:ext cx="774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Gill Sans MT" panose="020B0502020104020203" pitchFamily="34" charset="0"/>
              </a:rPr>
              <a:t>Buoyancy</a:t>
            </a:r>
            <a:endParaRPr lang="en-US" sz="1200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1" y="508298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Gill Sans MT" panose="020B0502020104020203" pitchFamily="34" charset="0"/>
              </a:rPr>
              <a:t>Drag</a:t>
            </a:r>
            <a:endParaRPr lang="en-US" sz="1200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60503" y="2157813"/>
            <a:ext cx="4824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Mechanistic prediction:</a:t>
            </a:r>
          </a:p>
          <a:p>
            <a:r>
              <a:rPr lang="en-US" dirty="0" smtClean="0">
                <a:latin typeface="Gill Sans MT" panose="020B0502020104020203" pitchFamily="34" charset="0"/>
              </a:rPr>
              <a:t>Can greatly improve prediction beyond data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55757" y="6550223"/>
            <a:ext cx="3888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Gill Sans MT" panose="020B0502020104020203" pitchFamily="34" charset="0"/>
              </a:rPr>
              <a:t>inspired by </a:t>
            </a:r>
            <a:r>
              <a:rPr lang="en-US" sz="1400" dirty="0" err="1" smtClean="0">
                <a:latin typeface="Gill Sans MT" panose="020B0502020104020203" pitchFamily="34" charset="0"/>
              </a:rPr>
              <a:t>Maino</a:t>
            </a:r>
            <a:r>
              <a:rPr lang="en-US" sz="1400" dirty="0" smtClean="0">
                <a:latin typeface="Gill Sans MT" panose="020B0502020104020203" pitchFamily="34" charset="0"/>
              </a:rPr>
              <a:t> et al. (2016) </a:t>
            </a:r>
            <a:r>
              <a:rPr lang="en-US" sz="1400" dirty="0" err="1" smtClean="0">
                <a:latin typeface="Gill Sans MT" panose="020B0502020104020203" pitchFamily="34" charset="0"/>
              </a:rPr>
              <a:t>Curr</a:t>
            </a:r>
            <a:r>
              <a:rPr lang="en-US" sz="1400" dirty="0" smtClean="0">
                <a:latin typeface="Gill Sans MT" panose="020B0502020104020203" pitchFamily="34" charset="0"/>
              </a:rPr>
              <a:t> </a:t>
            </a:r>
            <a:r>
              <a:rPr lang="en-US" sz="1400" dirty="0" err="1" smtClean="0">
                <a:latin typeface="Gill Sans MT" panose="020B0502020104020203" pitchFamily="34" charset="0"/>
              </a:rPr>
              <a:t>Opp</a:t>
            </a:r>
            <a:r>
              <a:rPr lang="en-US" sz="1400" dirty="0" smtClean="0">
                <a:latin typeface="Gill Sans MT" panose="020B0502020104020203" pitchFamily="34" charset="0"/>
              </a:rPr>
              <a:t> Insect </a:t>
            </a:r>
            <a:r>
              <a:rPr lang="en-US" sz="1400" dirty="0" err="1" smtClean="0">
                <a:latin typeface="Gill Sans MT" panose="020B0502020104020203" pitchFamily="34" charset="0"/>
              </a:rPr>
              <a:t>Sci</a:t>
            </a:r>
            <a:endParaRPr lang="en-US" sz="1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65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67" y="581009"/>
            <a:ext cx="6177832" cy="5595952"/>
          </a:xfrm>
        </p:spPr>
      </p:pic>
      <p:sp>
        <p:nvSpPr>
          <p:cNvPr id="3" name="Rectangle 2"/>
          <p:cNvSpPr/>
          <p:nvPr/>
        </p:nvSpPr>
        <p:spPr>
          <a:xfrm>
            <a:off x="1" y="-14672"/>
            <a:ext cx="9144000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 in ecology – an analogy					 </a:t>
            </a:r>
            <a:r>
              <a:rPr lang="en-US" sz="2000" dirty="0" smtClean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@</a:t>
            </a:r>
            <a:r>
              <a:rPr lang="en-US" sz="2000" dirty="0" err="1" smtClean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 flipV="1">
            <a:off x="4572001" y="4507452"/>
            <a:ext cx="0" cy="778965"/>
            <a:chOff x="5638801" y="4916243"/>
            <a:chExt cx="0" cy="778965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5638801" y="5168083"/>
              <a:ext cx="0" cy="5271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5638801" y="4916243"/>
              <a:ext cx="0" cy="1645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4572001" y="4539724"/>
            <a:ext cx="774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Gill Sans MT" panose="020B0502020104020203" pitchFamily="34" charset="0"/>
              </a:rPr>
              <a:t>Buoyancy</a:t>
            </a:r>
            <a:endParaRPr lang="en-US" sz="1200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1" y="508298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Gill Sans MT" panose="020B0502020104020203" pitchFamily="34" charset="0"/>
              </a:rPr>
              <a:t>Drag</a:t>
            </a:r>
            <a:endParaRPr lang="en-US" sz="1200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60503" y="2157813"/>
            <a:ext cx="48248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Mechanistic prediction:</a:t>
            </a:r>
          </a:p>
          <a:p>
            <a:r>
              <a:rPr lang="en-US" dirty="0" smtClean="0">
                <a:latin typeface="Gill Sans MT" panose="020B0502020104020203" pitchFamily="34" charset="0"/>
              </a:rPr>
              <a:t>Can greatly improve prediction beyond data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 smtClean="0">
                <a:latin typeface="Gill Sans MT" panose="020B0502020104020203" pitchFamily="34" charset="0"/>
              </a:rPr>
              <a:t>(</a:t>
            </a:r>
            <a:r>
              <a:rPr lang="en-US" b="1" dirty="0" smtClean="0">
                <a:latin typeface="Gill Sans MT" panose="020B0502020104020203" pitchFamily="34" charset="0"/>
              </a:rPr>
              <a:t>If</a:t>
            </a:r>
            <a:r>
              <a:rPr lang="en-US" dirty="0" smtClean="0">
                <a:latin typeface="Gill Sans MT" panose="020B0502020104020203" pitchFamily="34" charset="0"/>
              </a:rPr>
              <a:t> </a:t>
            </a:r>
            <a:r>
              <a:rPr lang="en-US" b="1" dirty="0" smtClean="0">
                <a:latin typeface="Gill Sans MT" panose="020B0502020104020203" pitchFamily="34" charset="0"/>
              </a:rPr>
              <a:t>the model is good enough</a:t>
            </a:r>
            <a:r>
              <a:rPr lang="en-US" dirty="0" smtClean="0">
                <a:latin typeface="Gill Sans MT" panose="020B0502020104020203" pitchFamily="34" charset="0"/>
              </a:rPr>
              <a:t>)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55757" y="6550223"/>
            <a:ext cx="3888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Gill Sans MT" panose="020B0502020104020203" pitchFamily="34" charset="0"/>
              </a:rPr>
              <a:t>inspired by </a:t>
            </a:r>
            <a:r>
              <a:rPr lang="en-US" sz="1400" dirty="0" err="1" smtClean="0">
                <a:latin typeface="Gill Sans MT" panose="020B0502020104020203" pitchFamily="34" charset="0"/>
              </a:rPr>
              <a:t>Maino</a:t>
            </a:r>
            <a:r>
              <a:rPr lang="en-US" sz="1400" dirty="0" smtClean="0">
                <a:latin typeface="Gill Sans MT" panose="020B0502020104020203" pitchFamily="34" charset="0"/>
              </a:rPr>
              <a:t> et al. (2016) </a:t>
            </a:r>
            <a:r>
              <a:rPr lang="en-US" sz="1400" dirty="0" err="1" smtClean="0">
                <a:latin typeface="Gill Sans MT" panose="020B0502020104020203" pitchFamily="34" charset="0"/>
              </a:rPr>
              <a:t>Curr</a:t>
            </a:r>
            <a:r>
              <a:rPr lang="en-US" sz="1400" dirty="0" smtClean="0">
                <a:latin typeface="Gill Sans MT" panose="020B0502020104020203" pitchFamily="34" charset="0"/>
              </a:rPr>
              <a:t> </a:t>
            </a:r>
            <a:r>
              <a:rPr lang="en-US" sz="1400" dirty="0" err="1" smtClean="0">
                <a:latin typeface="Gill Sans MT" panose="020B0502020104020203" pitchFamily="34" charset="0"/>
              </a:rPr>
              <a:t>Opp</a:t>
            </a:r>
            <a:r>
              <a:rPr lang="en-US" sz="1400" dirty="0" smtClean="0">
                <a:latin typeface="Gill Sans MT" panose="020B0502020104020203" pitchFamily="34" charset="0"/>
              </a:rPr>
              <a:t> Insect </a:t>
            </a:r>
            <a:r>
              <a:rPr lang="en-US" sz="1400" dirty="0" err="1" smtClean="0">
                <a:latin typeface="Gill Sans MT" panose="020B0502020104020203" pitchFamily="34" charset="0"/>
              </a:rPr>
              <a:t>Sci</a:t>
            </a:r>
            <a:endParaRPr lang="en-US" sz="1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1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-14672"/>
            <a:ext cx="9144000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Ecological models	 - Two case studies from my own </a:t>
            </a:r>
            <a:r>
              <a:rPr lang="en-US" sz="2000" dirty="0" smtClean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</a:t>
            </a:r>
            <a:r>
              <a:rPr lang="en-US" sz="2000" dirty="0" smtClean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en-US" dirty="0" smtClean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	           @</a:t>
            </a:r>
            <a:r>
              <a:rPr lang="en-US" dirty="0" err="1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dirty="0">
              <a:solidFill>
                <a:schemeClr val="bg1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7188" y="1257300"/>
            <a:ext cx="8429625" cy="333375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100000">
                <a:srgbClr val="FFFF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6851" y="824448"/>
            <a:ext cx="2629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latin typeface="Gill Sans MT" panose="020B0502020104020203" pitchFamily="34" charset="0"/>
              </a:rPr>
              <a:t>Tactical/Phenomenological</a:t>
            </a:r>
          </a:p>
        </p:txBody>
      </p:sp>
      <p:sp>
        <p:nvSpPr>
          <p:cNvPr id="7" name="Rectangle 6"/>
          <p:cNvSpPr/>
          <p:nvPr/>
        </p:nvSpPr>
        <p:spPr>
          <a:xfrm>
            <a:off x="6640071" y="811739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latin typeface="Gill Sans MT" panose="020B0502020104020203" pitchFamily="34" charset="0"/>
              </a:rPr>
              <a:t>Strategic/Mechanistic</a:t>
            </a:r>
          </a:p>
        </p:txBody>
      </p:sp>
      <p:sp>
        <p:nvSpPr>
          <p:cNvPr id="8" name="Rectangle 7"/>
          <p:cNvSpPr/>
          <p:nvPr/>
        </p:nvSpPr>
        <p:spPr>
          <a:xfrm>
            <a:off x="246851" y="1891184"/>
            <a:ext cx="32908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Gill Sans MT" panose="020B0502020104020203" pitchFamily="34" charset="0"/>
              </a:rPr>
              <a:t>Describe patterns </a:t>
            </a:r>
          </a:p>
          <a:p>
            <a:pPr fontAlgn="base"/>
            <a:r>
              <a:rPr lang="en-US" dirty="0">
                <a:latin typeface="Gill Sans MT" panose="020B0502020104020203" pitchFamily="34" charset="0"/>
              </a:rPr>
              <a:t>without elucidating </a:t>
            </a:r>
          </a:p>
          <a:p>
            <a:pPr fontAlgn="base"/>
            <a:r>
              <a:rPr lang="en-US" dirty="0">
                <a:latin typeface="Gill Sans MT" panose="020B0502020104020203" pitchFamily="34" charset="0"/>
              </a:rPr>
              <a:t>mechanism </a:t>
            </a:r>
          </a:p>
          <a:p>
            <a:pPr fontAlgn="base"/>
            <a:endParaRPr lang="en-US" dirty="0">
              <a:latin typeface="Gill Sans MT" panose="020B0502020104020203" pitchFamily="34" charset="0"/>
            </a:endParaRPr>
          </a:p>
          <a:p>
            <a:pPr fontAlgn="base"/>
            <a:r>
              <a:rPr lang="en-US" dirty="0" smtClean="0">
                <a:latin typeface="Gill Sans MT" panose="020B0502020104020203" pitchFamily="34" charset="0"/>
              </a:rPr>
              <a:t>Prediction within range of data</a:t>
            </a:r>
          </a:p>
          <a:p>
            <a:pPr fontAlgn="base"/>
            <a:endParaRPr lang="en-US" dirty="0">
              <a:latin typeface="Gill Sans MT" panose="020B0502020104020203" pitchFamily="34" charset="0"/>
            </a:endParaRPr>
          </a:p>
          <a:p>
            <a:pPr fontAlgn="base"/>
            <a:r>
              <a:rPr lang="en-US" dirty="0">
                <a:latin typeface="Gill Sans MT" panose="020B0502020104020203" pitchFamily="34" charset="0"/>
              </a:rPr>
              <a:t>Statistical models </a:t>
            </a:r>
          </a:p>
          <a:p>
            <a:pPr fontAlgn="base"/>
            <a:r>
              <a:rPr lang="en-US" dirty="0">
                <a:latin typeface="Gill Sans MT" panose="020B0502020104020203" pitchFamily="34" charset="0"/>
              </a:rPr>
              <a:t>(regressions, etc</a:t>
            </a:r>
            <a:r>
              <a:rPr lang="en-US" dirty="0" smtClean="0">
                <a:latin typeface="Gill Sans MT" panose="020B0502020104020203" pitchFamily="34" charset="0"/>
              </a:rPr>
              <a:t>.)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00726" y="1943072"/>
            <a:ext cx="3658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Gill Sans MT" panose="020B0502020104020203" pitchFamily="34" charset="0"/>
              </a:rPr>
              <a:t>Focus on </a:t>
            </a:r>
            <a:r>
              <a:rPr lang="en-US" dirty="0" smtClean="0">
                <a:latin typeface="Gill Sans MT" panose="020B0502020104020203" pitchFamily="34" charset="0"/>
              </a:rPr>
              <a:t>process/mechanisms </a:t>
            </a:r>
            <a:endParaRPr lang="en-US" dirty="0">
              <a:latin typeface="Gill Sans MT" panose="020B0502020104020203" pitchFamily="34" charset="0"/>
            </a:endParaRPr>
          </a:p>
          <a:p>
            <a:pPr fontAlgn="base"/>
            <a:endParaRPr lang="en-US" dirty="0" smtClean="0">
              <a:latin typeface="Gill Sans MT" panose="020B0502020104020203" pitchFamily="34" charset="0"/>
            </a:endParaRPr>
          </a:p>
          <a:p>
            <a:pPr fontAlgn="base"/>
            <a:endParaRPr lang="en-US" dirty="0" smtClean="0">
              <a:latin typeface="Gill Sans MT" panose="020B0502020104020203" pitchFamily="34" charset="0"/>
            </a:endParaRPr>
          </a:p>
          <a:p>
            <a:pPr fontAlgn="base"/>
            <a:r>
              <a:rPr lang="en-US" dirty="0" smtClean="0">
                <a:latin typeface="Gill Sans MT" panose="020B0502020104020203" pitchFamily="34" charset="0"/>
              </a:rPr>
              <a:t>Explanation </a:t>
            </a:r>
            <a:r>
              <a:rPr lang="en-US" dirty="0">
                <a:latin typeface="Gill Sans MT" panose="020B0502020104020203" pitchFamily="34" charset="0"/>
              </a:rPr>
              <a:t>or </a:t>
            </a:r>
            <a:r>
              <a:rPr lang="en-US" dirty="0" smtClean="0">
                <a:latin typeface="Gill Sans MT" panose="020B0502020104020203" pitchFamily="34" charset="0"/>
              </a:rPr>
              <a:t>understanding</a:t>
            </a:r>
          </a:p>
          <a:p>
            <a:pPr fontAlgn="base"/>
            <a:r>
              <a:rPr lang="en-US" dirty="0" smtClean="0">
                <a:latin typeface="Gill Sans MT" panose="020B0502020104020203" pitchFamily="34" charset="0"/>
              </a:rPr>
              <a:t>Prediction outside range of data</a:t>
            </a:r>
            <a:endParaRPr lang="en-US" dirty="0">
              <a:latin typeface="Gill Sans MT" panose="020B0502020104020203" pitchFamily="34" charset="0"/>
            </a:endParaRPr>
          </a:p>
          <a:p>
            <a:pPr fontAlgn="base"/>
            <a:endParaRPr lang="en-US" dirty="0">
              <a:latin typeface="Gill Sans MT" panose="020B0502020104020203" pitchFamily="34" charset="0"/>
            </a:endParaRPr>
          </a:p>
          <a:p>
            <a:pPr fontAlgn="base"/>
            <a:r>
              <a:rPr lang="en-US" dirty="0" smtClean="0">
                <a:latin typeface="Gill Sans MT" panose="020B0502020104020203" pitchFamily="34" charset="0"/>
              </a:rPr>
              <a:t>Math models e.g. ODEs, PDEs</a:t>
            </a:r>
            <a:endParaRPr lang="en-US" dirty="0">
              <a:latin typeface="Gill Sans MT" panose="020B0502020104020203" pitchFamily="34" charset="0"/>
            </a:endParaRPr>
          </a:p>
          <a:p>
            <a:pPr fontAlgn="base"/>
            <a:r>
              <a:rPr lang="en-US" dirty="0" smtClean="0">
                <a:latin typeface="Gill Sans MT" panose="020B0502020104020203" pitchFamily="34" charset="0"/>
              </a:rPr>
              <a:t>Individual/Agent based Models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030286"/>
            <a:ext cx="1296144" cy="13501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5755149" y="6334779"/>
            <a:ext cx="3031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Integrated Population Models</a:t>
            </a:r>
            <a:endParaRPr lang="en-US" b="1" dirty="0"/>
          </a:p>
        </p:txBody>
      </p:sp>
      <p:sp>
        <p:nvSpPr>
          <p:cNvPr id="3" name="Down Arrow 2"/>
          <p:cNvSpPr/>
          <p:nvPr/>
        </p:nvSpPr>
        <p:spPr>
          <a:xfrm>
            <a:off x="695151" y="4332882"/>
            <a:ext cx="1224136" cy="564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6533564" y="4321778"/>
            <a:ext cx="1224136" cy="564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642" y="6365557"/>
            <a:ext cx="2495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UK Breeding Bird Trends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519" y="5205912"/>
            <a:ext cx="733670" cy="7642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220" y="5007537"/>
            <a:ext cx="953196" cy="11914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00" y="5176616"/>
            <a:ext cx="781127" cy="76745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563304" y="5890774"/>
            <a:ext cx="1385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Ringing Schemes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56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BTO data collection schemes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520" y="1052736"/>
            <a:ext cx="8280920" cy="6370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Population Monitoring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</a:rPr>
              <a:t>Breeding Bird Survey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Wetland Birds Survey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Garden Birdwatch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Bird Track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Demographic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Monitoring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Ringing Schemes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Nest Records Scheme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Movement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and Migration Monitoring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Species-specific tagging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Other Surveys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Atlases (~20 year cycles)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Species-specific surveys (e.g. Tawny Owl Surveys)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…</a:t>
            </a:r>
          </a:p>
          <a:p>
            <a:pPr lvl="1"/>
            <a:endParaRPr lang="en-GB" sz="2400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28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The Breeding Bird Survey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520" y="1052736"/>
            <a:ext cx="8280920" cy="6001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Main scheme for monitoring population changes in common UK breeding birds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Over 100 species covered, including common mammals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Run as a partnership between BTO/JNCC/RSPB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Carried out almost exclusively by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volunteers, some professional fieldworkers employed by gov’t agencies</a:t>
            </a:r>
            <a:endParaRPr lang="en-GB" sz="2400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Started in 1994 with 1570 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Currently  &gt;3900 sites monitored by &gt;2800 volunteers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Results form the basis for several official statistics,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e.g. those mandated by the EU Birds Directive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22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BBS Design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520" y="1052736"/>
            <a:ext cx="4608512" cy="3785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Standardised annual surveys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Randomly selected 1km squares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Two visits per year, 4 weeks apart in April-June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Two distance sampling transects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All birds seen or heard are recorded.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819" y="814011"/>
            <a:ext cx="3502889" cy="39707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852101"/>
            <a:ext cx="3989422" cy="203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871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BBS </a:t>
            </a:r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Trends – a descriptive model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5" t="12798"/>
          <a:stretch/>
        </p:blipFill>
        <p:spPr>
          <a:xfrm>
            <a:off x="5796136" y="719131"/>
            <a:ext cx="3315832" cy="58371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79512" y="980728"/>
                <a:ext cx="5832648" cy="53092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Species specific BBS trends are based on a Poisson GLM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 smtClean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GB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𝑚𝑎𝑥</m:t>
                          </m:r>
                          <m:r>
                            <a:rPr lang="en-GB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GB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𝑖𝑡</m:t>
                          </m:r>
                        </m:sub>
                      </m:sSub>
                      <m:r>
                        <a:rPr lang="en-GB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/>
                        </a:rPr>
                        <m:t> ~ </m:t>
                      </m:r>
                      <m:r>
                        <a:rPr lang="en-GB" sz="24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/>
                        </a:rPr>
                        <m:t>𝑃𝑜𝑖𝑠𝑠𝑜𝑛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𝑖𝑡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400" b="0" dirty="0" smtClean="0">
                  <a:solidFill>
                    <a:schemeClr val="accent5">
                      <a:lumMod val="50000"/>
                    </a:schemeClr>
                  </a:solidFill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GB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  <m:func>
                            <m:funcPr>
                              <m:ctrlPr>
                                <a:rPr lang="en-GB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𝑦𝑒𝑎𝑟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𝑠𝑖𝑡𝑒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𝑠𝑒𝑔𝑚𝑒𝑛𝑡𝑠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GB" sz="2400" b="0" i="1" smtClean="0">
                                      <a:solidFill>
                                        <a:schemeClr val="accent5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GB" sz="2400" dirty="0" smtClean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 smtClean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Observations are weighted to account for uneven observer availability  across the UK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weights = inverse sampling probability within stratum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 smtClean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 smtClean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marL="342900" indent="-342900">
                  <a:buFontTx/>
                  <a:buChar char="-"/>
                </a:pPr>
                <a:endParaRPr lang="en-GB" sz="2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980728"/>
                <a:ext cx="5832648" cy="5309274"/>
              </a:xfrm>
              <a:prstGeom prst="rect">
                <a:avLst/>
              </a:prstGeom>
              <a:blipFill rotWithShape="0">
                <a:blip r:embed="rId3"/>
                <a:stretch>
                  <a:fillRect l="-1358" t="-918" r="-11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14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BBS </a:t>
            </a:r>
            <a:r>
              <a:rPr lang="en-GB" sz="3600" b="1" dirty="0">
                <a:solidFill>
                  <a:schemeClr val="accent6">
                    <a:lumMod val="75000"/>
                  </a:schemeClr>
                </a:solidFill>
              </a:rPr>
              <a:t>Trends  </a:t>
            </a:r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           </a:t>
            </a:r>
            <a:r>
              <a:rPr lang="en-GB" sz="2400" b="1" dirty="0" smtClean="0">
                <a:solidFill>
                  <a:srgbClr val="215968"/>
                </a:solidFill>
              </a:rPr>
              <a:t>www.bto.org/birdtrends</a:t>
            </a:r>
            <a:endParaRPr lang="en-GB" sz="1600" dirty="0">
              <a:solidFill>
                <a:srgbClr val="215968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12" y="1124744"/>
            <a:ext cx="5184577" cy="38939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027686" y="2484295"/>
                <a:ext cx="1368388" cy="772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GB" i="1">
                          <a:solidFill>
                            <a:srgbClr val="0000FF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𝑦𝑒𝑎𝑟</m:t>
                              </m:r>
                              <m:r>
                                <a:rPr lang="en-GB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𝑦𝑒𝑎𝑟</m:t>
                              </m:r>
                              <m:r>
                                <a:rPr lang="en-GB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,1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686" y="2484295"/>
                <a:ext cx="1368388" cy="77271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 14"/>
          <p:cNvSpPr/>
          <p:nvPr/>
        </p:nvSpPr>
        <p:spPr>
          <a:xfrm>
            <a:off x="4638675" y="3714750"/>
            <a:ext cx="666750" cy="247701"/>
          </a:xfrm>
          <a:custGeom>
            <a:avLst/>
            <a:gdLst>
              <a:gd name="connsiteX0" fmla="*/ 0 w 666750"/>
              <a:gd name="connsiteY0" fmla="*/ 0 h 247701"/>
              <a:gd name="connsiteX1" fmla="*/ 295275 w 666750"/>
              <a:gd name="connsiteY1" fmla="*/ 228600 h 247701"/>
              <a:gd name="connsiteX2" fmla="*/ 666750 w 666750"/>
              <a:gd name="connsiteY2" fmla="*/ 219075 h 247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750" h="247701">
                <a:moveTo>
                  <a:pt x="0" y="0"/>
                </a:moveTo>
                <a:cubicBezTo>
                  <a:pt x="92075" y="96044"/>
                  <a:pt x="184150" y="192088"/>
                  <a:pt x="295275" y="228600"/>
                </a:cubicBezTo>
                <a:cubicBezTo>
                  <a:pt x="406400" y="265112"/>
                  <a:pt x="536575" y="242093"/>
                  <a:pt x="666750" y="219075"/>
                </a:cubicBezTo>
              </a:path>
            </a:pathLst>
          </a:custGeom>
          <a:noFill/>
          <a:ln>
            <a:solidFill>
              <a:srgbClr val="0066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269979" y="3777785"/>
                <a:ext cx="7044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006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6600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GB" b="0" i="1" smtClean="0">
                              <a:solidFill>
                                <a:srgbClr val="0066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GB" i="1">
                              <a:solidFill>
                                <a:srgbClr val="006600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006600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0066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660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979" y="3777785"/>
                <a:ext cx="704487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 17"/>
          <p:cNvSpPr/>
          <p:nvPr/>
        </p:nvSpPr>
        <p:spPr>
          <a:xfrm>
            <a:off x="6867525" y="2571750"/>
            <a:ext cx="552450" cy="476250"/>
          </a:xfrm>
          <a:custGeom>
            <a:avLst/>
            <a:gdLst>
              <a:gd name="connsiteX0" fmla="*/ 0 w 552450"/>
              <a:gd name="connsiteY0" fmla="*/ 0 h 476250"/>
              <a:gd name="connsiteX1" fmla="*/ 400050 w 552450"/>
              <a:gd name="connsiteY1" fmla="*/ 152400 h 476250"/>
              <a:gd name="connsiteX2" fmla="*/ 552450 w 55245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" h="476250">
                <a:moveTo>
                  <a:pt x="0" y="0"/>
                </a:moveTo>
                <a:cubicBezTo>
                  <a:pt x="153987" y="36512"/>
                  <a:pt x="307975" y="73025"/>
                  <a:pt x="400050" y="152400"/>
                </a:cubicBezTo>
                <a:cubicBezTo>
                  <a:pt x="492125" y="231775"/>
                  <a:pt x="522287" y="354012"/>
                  <a:pt x="552450" y="476250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836246" y="3048000"/>
            <a:ext cx="169540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3">
                    <a:lumMod val="75000"/>
                  </a:schemeClr>
                </a:solidFill>
              </a:rPr>
              <a:t>bootstrapped CI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66888" y="5386882"/>
                <a:ext cx="8625592" cy="888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BBS index: average count relative to a reference year (here 2015)</a:t>
                </a:r>
                <a14:m>
                  <m:oMath xmlns:m="http://schemas.openxmlformats.org/officeDocument/2006/math">
                    <m:r>
                      <a:rPr lang="en-GB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GB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GB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GB" i="1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𝑦𝑒𝑎𝑟</m:t>
                            </m:r>
                            <m:r>
                              <a:rPr lang="en-GB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GB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  <a:ea typeface="Cambria Math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GB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𝑦𝑒𝑎𝑟</m:t>
                            </m:r>
                            <m:r>
                              <a:rPr lang="en-GB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,2015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Index values are smoothed to highlight longer term (3-5 year) patterns  </a:t>
                </a:r>
                <a:endParaRPr lang="en-GB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88" y="5386882"/>
                <a:ext cx="8625592" cy="888577"/>
              </a:xfrm>
              <a:prstGeom prst="rect">
                <a:avLst/>
              </a:prstGeom>
              <a:blipFill rotWithShape="0">
                <a:blip r:embed="rId5"/>
                <a:stretch>
                  <a:fillRect l="-495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40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2" r="17422" b="17533"/>
          <a:stretch/>
        </p:blipFill>
        <p:spPr>
          <a:xfrm>
            <a:off x="-36511" y="-24548"/>
            <a:ext cx="9217023" cy="6909932"/>
          </a:xfrm>
          <a:prstGeom prst="rect">
            <a:avLst/>
          </a:prstGeom>
        </p:spPr>
      </p:pic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40633" y="1073636"/>
            <a:ext cx="8579839" cy="3554819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GB" altLang="en-US" sz="2500" dirty="0" smtClean="0">
                <a:solidFill>
                  <a:srgbClr val="000000"/>
                </a:solidFill>
                <a:latin typeface="Calibri" pitchFamily="34" charset="0"/>
              </a:rPr>
              <a:t>We are an independent </a:t>
            </a:r>
            <a:r>
              <a:rPr lang="en-GB" altLang="en-US" sz="2500" dirty="0">
                <a:solidFill>
                  <a:srgbClr val="000000"/>
                </a:solidFill>
                <a:latin typeface="Calibri" pitchFamily="34" charset="0"/>
              </a:rPr>
              <a:t>charitable research institute</a:t>
            </a:r>
          </a:p>
          <a:p>
            <a:pPr>
              <a:buFont typeface="Arial" pitchFamily="34" charset="0"/>
              <a:buChar char="•"/>
            </a:pPr>
            <a:r>
              <a:rPr lang="en-GB" altLang="en-US" sz="2500" dirty="0">
                <a:solidFill>
                  <a:srgbClr val="000000"/>
                </a:solidFill>
                <a:latin typeface="Calibri" pitchFamily="34" charset="0"/>
              </a:rPr>
              <a:t>We employ </a:t>
            </a:r>
            <a:r>
              <a:rPr lang="en-GB" altLang="en-US" sz="2500" dirty="0" smtClean="0">
                <a:solidFill>
                  <a:srgbClr val="000000"/>
                </a:solidFill>
                <a:latin typeface="Calibri" pitchFamily="34" charset="0"/>
              </a:rPr>
              <a:t>c. 100 staff</a:t>
            </a:r>
          </a:p>
          <a:p>
            <a:pPr lvl="1">
              <a:buFont typeface="Arial" pitchFamily="34" charset="0"/>
              <a:buChar char="•"/>
            </a:pPr>
            <a:r>
              <a:rPr lang="en-GB" altLang="en-US" sz="2500" dirty="0" smtClean="0">
                <a:solidFill>
                  <a:srgbClr val="000000"/>
                </a:solidFill>
                <a:latin typeface="Calibri" pitchFamily="34" charset="0"/>
              </a:rPr>
              <a:t>c. 50 </a:t>
            </a:r>
            <a:r>
              <a:rPr lang="en-GB" altLang="en-US" sz="2500" dirty="0">
                <a:solidFill>
                  <a:srgbClr val="000000"/>
                </a:solidFill>
                <a:latin typeface="Calibri" pitchFamily="34" charset="0"/>
              </a:rPr>
              <a:t>scientists </a:t>
            </a:r>
            <a:r>
              <a:rPr lang="en-GB" altLang="en-US" sz="2500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GB" altLang="en-US" sz="2500" dirty="0" smtClean="0">
                <a:solidFill>
                  <a:srgbClr val="000000"/>
                </a:solidFill>
                <a:latin typeface="Calibri" pitchFamily="34" charset="0"/>
              </a:rPr>
              <a:t>c. 50 communicators, fundraisers, volunteer coordinators, administrators, software/database/web developers</a:t>
            </a:r>
            <a:endParaRPr lang="en-GB" altLang="en-US" sz="2500" dirty="0">
              <a:solidFill>
                <a:srgbClr val="0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GB" altLang="en-US" sz="2500" dirty="0">
                <a:solidFill>
                  <a:srgbClr val="000000"/>
                </a:solidFill>
                <a:latin typeface="Calibri" pitchFamily="34" charset="0"/>
              </a:rPr>
              <a:t>We count and ring UK birds with the help of over 40,000 </a:t>
            </a:r>
            <a:r>
              <a:rPr lang="en-GB" altLang="en-US" sz="2500" dirty="0" smtClean="0">
                <a:solidFill>
                  <a:srgbClr val="000000"/>
                </a:solidFill>
                <a:latin typeface="Calibri" pitchFamily="34" charset="0"/>
              </a:rPr>
              <a:t>volunteers</a:t>
            </a:r>
            <a:endParaRPr lang="en-GB" altLang="en-US" sz="2500" dirty="0">
              <a:solidFill>
                <a:srgbClr val="000000"/>
              </a:solidFill>
              <a:latin typeface="Calibri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en-US" sz="2500" dirty="0">
                <a:solidFill>
                  <a:srgbClr val="000000"/>
                </a:solidFill>
                <a:latin typeface="Calibri" pitchFamily="34" charset="0"/>
              </a:rPr>
              <a:t>We aim to provide impartial </a:t>
            </a:r>
            <a:r>
              <a:rPr lang="en-US" altLang="en-US" sz="2500" dirty="0" smtClean="0">
                <a:solidFill>
                  <a:srgbClr val="000000"/>
                </a:solidFill>
                <a:latin typeface="Calibri" pitchFamily="34" charset="0"/>
              </a:rPr>
              <a:t>evidence to </a:t>
            </a:r>
            <a:r>
              <a:rPr lang="en-US" altLang="en-US" sz="2500" dirty="0">
                <a:solidFill>
                  <a:srgbClr val="000000"/>
                </a:solidFill>
                <a:latin typeface="Calibri" pitchFamily="34" charset="0"/>
              </a:rPr>
              <a:t>inform the public, </a:t>
            </a:r>
            <a:r>
              <a:rPr lang="en-US" altLang="en-US" sz="2500" dirty="0" smtClean="0">
                <a:solidFill>
                  <a:srgbClr val="000000"/>
                </a:solidFill>
                <a:latin typeface="Calibri" pitchFamily="34" charset="0"/>
              </a:rPr>
              <a:t>opinion-formers and </a:t>
            </a:r>
            <a:r>
              <a:rPr lang="en-US" altLang="en-US" sz="2500" dirty="0">
                <a:solidFill>
                  <a:srgbClr val="000000"/>
                </a:solidFill>
                <a:latin typeface="Calibri" pitchFamily="34" charset="0"/>
              </a:rPr>
              <a:t>policy- and decision-makers. </a:t>
            </a:r>
            <a:endParaRPr lang="en-GB" altLang="en-US" sz="25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148" name="Rectangle 5"/>
          <p:cNvSpPr>
            <a:spLocks noChangeArrowheads="1"/>
          </p:cNvSpPr>
          <p:nvPr/>
        </p:nvSpPr>
        <p:spPr bwMode="auto">
          <a:xfrm>
            <a:off x="220663" y="188913"/>
            <a:ext cx="4999409" cy="523220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GB" altLang="en-US" sz="2800" b="1" dirty="0" smtClean="0">
                <a:solidFill>
                  <a:srgbClr val="000000"/>
                </a:solidFill>
                <a:latin typeface="Calibri" pitchFamily="34" charset="0"/>
              </a:rPr>
              <a:t>The British Trust for Ornithology</a:t>
            </a:r>
            <a:endParaRPr lang="en-GB" altLang="en-US" sz="25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6381328"/>
            <a:ext cx="4896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>
                <a:solidFill>
                  <a:schemeClr val="bg1"/>
                </a:solidFill>
              </a:rPr>
              <a:t>Image: DAVID </a:t>
            </a:r>
            <a:r>
              <a:rPr lang="en-GB" sz="1050" dirty="0">
                <a:solidFill>
                  <a:schemeClr val="bg1"/>
                </a:solidFill>
              </a:rPr>
              <a:t>TIPLING </a:t>
            </a:r>
          </a:p>
        </p:txBody>
      </p:sp>
    </p:spTree>
    <p:extLst>
      <p:ext uri="{BB962C8B-B14F-4D97-AF65-F5344CB8AC3E}">
        <p14:creationId xmlns:p14="http://schemas.microsoft.com/office/powerpoint/2010/main" val="176574807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71" y="47338"/>
            <a:ext cx="9144000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092280" y="4707000"/>
            <a:ext cx="2592000" cy="25560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251520" y="188640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Simple </a:t>
            </a:r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model + big(</a:t>
            </a:r>
            <a:r>
              <a:rPr lang="en-GB" sz="3600" b="1" dirty="0" err="1" smtClean="0">
                <a:solidFill>
                  <a:schemeClr val="accent6">
                    <a:lumMod val="75000"/>
                  </a:schemeClr>
                </a:solidFill>
              </a:rPr>
              <a:t>ish</a:t>
            </a:r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) data ≠ </a:t>
            </a:r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trivial fitting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51520" y="1052736"/>
                <a:ext cx="8280920" cy="41549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As the survey lifetime and site coverage has increased, so has the size of the (n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GB" sz="2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p) design matrix</a:t>
                </a:r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accent5">
                        <a:lumMod val="50000"/>
                      </a:schemeClr>
                    </a:solidFill>
                  </a:rPr>
                  <a:t>Time complexity of fitting a </a:t>
                </a:r>
                <a:r>
                  <a:rPr lang="en-GB" sz="2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GLM scales with p</a:t>
                </a:r>
                <a:r>
                  <a:rPr lang="en-GB" sz="2400" baseline="300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3</a:t>
                </a:r>
                <a:endParaRPr lang="en-GB" sz="2400" dirty="0" smtClean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Example: Wren 1994-2016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58110 records across 6004 distinct squares: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chemeClr val="accent5">
                        <a:lumMod val="50000"/>
                      </a:schemeClr>
                    </a:solidFill>
                  </a:rPr>
                  <a:t>(</a:t>
                </a:r>
                <a:r>
                  <a:rPr lang="en-GB" sz="2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6004 sites + 23 years) * 58110 records * 8 bytes = 2.6 GB to store a single copy of the design matrix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Fitting the GLM naively in R takes c. 15 GB of memory and several hours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The bootstrap requires every model to be fitted 200 times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Running the annual trends currently takes 3-4 weeks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052736"/>
                <a:ext cx="8280920" cy="4154984"/>
              </a:xfrm>
              <a:prstGeom prst="rect">
                <a:avLst/>
              </a:prstGeom>
              <a:blipFill rotWithShape="0">
                <a:blip r:embed="rId4"/>
                <a:stretch>
                  <a:fillRect l="-957" t="-1175" r="-74" b="-24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0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Other uses of BBS data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520" y="1052736"/>
            <a:ext cx="8568952" cy="2308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Absolute population estimates are calculated periodically making use of the distance sampling component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Detection functions are estimated based on counts from 0-25m and 25-100m distance bands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Detection functions differ among habitats, and are trait dependent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" t="13037" r="31903" b="7494"/>
          <a:stretch/>
        </p:blipFill>
        <p:spPr>
          <a:xfrm>
            <a:off x="4572000" y="3287465"/>
            <a:ext cx="3384377" cy="30963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" t="18391" r="34814" b="6204"/>
          <a:stretch/>
        </p:blipFill>
        <p:spPr>
          <a:xfrm>
            <a:off x="935596" y="3284984"/>
            <a:ext cx="3096344" cy="29523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9632" y="6519446"/>
            <a:ext cx="7959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Newson et al. 2005 Bird Study, Newson et al. 2008 J </a:t>
            </a:r>
            <a:r>
              <a:rPr lang="en-GB" sz="1600" dirty="0" err="1"/>
              <a:t>Appl</a:t>
            </a:r>
            <a:r>
              <a:rPr lang="en-GB" sz="1600" dirty="0"/>
              <a:t> </a:t>
            </a:r>
            <a:r>
              <a:rPr lang="en-GB" sz="1600" dirty="0" err="1" smtClean="0"/>
              <a:t>Ecol</a:t>
            </a:r>
            <a:r>
              <a:rPr lang="en-GB" sz="1600" dirty="0" smtClean="0"/>
              <a:t>, Johnston et al. 2014 Bird Study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60303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Other uses of BBS data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508104" y="1213164"/>
                <a:ext cx="3544718" cy="38635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Multi-species trend indicators are widely used in policy and communication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GB" sz="2400" dirty="0" smtClean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 smtClean="0">
                    <a:solidFill>
                      <a:schemeClr val="accent5">
                        <a:lumMod val="50000"/>
                      </a:schemeClr>
                    </a:solidFill>
                  </a:rPr>
                  <a:t>Geometric mean of species abundance indices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GB" sz="24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4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GB" sz="2400" dirty="0" smtClean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endParaRPr lang="en-GB" sz="2400" dirty="0" smtClean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213164"/>
                <a:ext cx="3544718" cy="3863558"/>
              </a:xfrm>
              <a:prstGeom prst="rect">
                <a:avLst/>
              </a:prstGeom>
              <a:blipFill rotWithShape="0">
                <a:blip r:embed="rId2"/>
                <a:stretch>
                  <a:fillRect l="-2410" t="-12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0" y="1204459"/>
            <a:ext cx="5210902" cy="52775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512" y="6381328"/>
            <a:ext cx="4896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/>
              <a:t>State of the Birds 2017 – </a:t>
            </a:r>
            <a:r>
              <a:rPr lang="en-US" sz="1050" dirty="0" smtClean="0"/>
              <a:t>RSPB/BTO/WWT/DAERA/JNCC/NE/NRW</a:t>
            </a:r>
            <a:endParaRPr lang="en-GB" sz="1050" dirty="0"/>
          </a:p>
        </p:txBody>
      </p:sp>
      <p:sp>
        <p:nvSpPr>
          <p:cNvPr id="2" name="TextBox 1"/>
          <p:cNvSpPr txBox="1"/>
          <p:nvPr/>
        </p:nvSpPr>
        <p:spPr>
          <a:xfrm>
            <a:off x="5582520" y="6537355"/>
            <a:ext cx="35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Buckland &amp; Johnston 2017 </a:t>
            </a:r>
            <a:r>
              <a:rPr lang="en-US" dirty="0" err="1" smtClean="0"/>
              <a:t>Biol</a:t>
            </a:r>
            <a:r>
              <a:rPr lang="en-US" dirty="0" smtClean="0"/>
              <a:t> 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5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Constant Effort Ringing Sites - CES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35896" y="1052736"/>
            <a:ext cx="5328592" cy="56323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BTO issues ringers permits and oversees training in the UK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Qualified ringers are free to ring  selected 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CES is a site-specific structured scheme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Sites are volunteer-selected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mainly </a:t>
            </a:r>
            <a:r>
              <a:rPr lang="en-GB" sz="2400" dirty="0" err="1" smtClean="0">
                <a:solidFill>
                  <a:schemeClr val="accent5">
                    <a:lumMod val="50000"/>
                  </a:schemeClr>
                </a:solidFill>
              </a:rPr>
              <a:t>reedbed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, scrub, woodland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regular habitat management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12 annual capture events, 10 days apart May-August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same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nets in same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positions</a:t>
            </a:r>
            <a:endParaRPr lang="en-GB" sz="2400" dirty="0">
              <a:solidFill>
                <a:schemeClr val="accent5">
                  <a:lumMod val="5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no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lures,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bait, etc.</a:t>
            </a:r>
            <a:endParaRPr lang="en-GB" sz="2400" dirty="0">
              <a:solidFill>
                <a:schemeClr val="accent5">
                  <a:lumMod val="5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all captured birds are processed, focus on 24 songbird species</a:t>
            </a:r>
            <a:endParaRPr lang="en-GB" sz="2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6" t="7343" r="32455" b="3474"/>
          <a:stretch/>
        </p:blipFill>
        <p:spPr>
          <a:xfrm>
            <a:off x="247231" y="1246035"/>
            <a:ext cx="3100633" cy="54233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512" y="6381328"/>
            <a:ext cx="4896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>
                <a:solidFill>
                  <a:schemeClr val="bg1"/>
                </a:solidFill>
              </a:rPr>
              <a:t>Image: DAVID </a:t>
            </a:r>
            <a:r>
              <a:rPr lang="en-GB" sz="1050" dirty="0">
                <a:solidFill>
                  <a:schemeClr val="bg1"/>
                </a:solidFill>
              </a:rPr>
              <a:t>TIPLING </a:t>
            </a:r>
          </a:p>
        </p:txBody>
      </p:sp>
    </p:spTree>
    <p:extLst>
      <p:ext uri="{BB962C8B-B14F-4D97-AF65-F5344CB8AC3E}">
        <p14:creationId xmlns:p14="http://schemas.microsoft.com/office/powerpoint/2010/main" val="276377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CES Objectives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5536" y="1052736"/>
            <a:ext cx="8136904" cy="2677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Measure change in local breeding population 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From adult capture 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Measure changes in productivity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From juvenile to adult ratios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Measure survival and recruitment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From recaptures across seasons</a:t>
            </a:r>
          </a:p>
          <a:p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01" b="19807"/>
          <a:stretch/>
        </p:blipFill>
        <p:spPr>
          <a:xfrm>
            <a:off x="3779912" y="3646363"/>
            <a:ext cx="4752528" cy="28607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512" y="6381328"/>
            <a:ext cx="4896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/>
              <a:t>Image: DAVID </a:t>
            </a:r>
            <a:r>
              <a:rPr lang="en-GB" sz="1050" dirty="0"/>
              <a:t>TIPLING </a:t>
            </a:r>
          </a:p>
        </p:txBody>
      </p:sp>
    </p:spTree>
    <p:extLst>
      <p:ext uri="{BB962C8B-B14F-4D97-AF65-F5344CB8AC3E}">
        <p14:creationId xmlns:p14="http://schemas.microsoft.com/office/powerpoint/2010/main" val="3968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>
                <a:solidFill>
                  <a:schemeClr val="accent6">
                    <a:lumMod val="75000"/>
                  </a:schemeClr>
                </a:solidFill>
              </a:rPr>
              <a:t>Retrapping</a:t>
            </a:r>
            <a:r>
              <a:rPr lang="en-GB" sz="3600" b="1" dirty="0">
                <a:solidFill>
                  <a:schemeClr val="accent6">
                    <a:lumMod val="75000"/>
                  </a:schemeClr>
                </a:solidFill>
              </a:rPr>
              <a:t> Adults for </a:t>
            </a:r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Survival - RAS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5536" y="1052736"/>
            <a:ext cx="8136904" cy="156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RAS is a species-specific structured scheme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Focus on species not well covered by 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Species and study site are volunteer-selected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Aim is to mark &gt;50 adults annually for at least 5 years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65" y="3646363"/>
            <a:ext cx="4301621" cy="28607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512" y="6381328"/>
            <a:ext cx="4896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/>
              <a:t>Image: DAVID </a:t>
            </a:r>
            <a:r>
              <a:rPr lang="en-GB" sz="1050" dirty="0"/>
              <a:t>TIPLING </a:t>
            </a:r>
          </a:p>
        </p:txBody>
      </p:sp>
    </p:spTree>
    <p:extLst>
      <p:ext uri="{BB962C8B-B14F-4D97-AF65-F5344CB8AC3E}">
        <p14:creationId xmlns:p14="http://schemas.microsoft.com/office/powerpoint/2010/main" val="410363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Nest Records Scheme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9" r="6314"/>
          <a:stretch/>
        </p:blipFill>
        <p:spPr>
          <a:xfrm>
            <a:off x="5756638" y="3645024"/>
            <a:ext cx="2520000" cy="27641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38" b="10823"/>
          <a:stretch/>
        </p:blipFill>
        <p:spPr>
          <a:xfrm>
            <a:off x="5756638" y="980728"/>
            <a:ext cx="2520000" cy="25265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5536" y="1052736"/>
            <a:ext cx="5073942" cy="2308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Volunteer selected sites, species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Multiple visits during the breeding season to record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Nest status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numbers of eggs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Numbers of chicks</a:t>
            </a:r>
          </a:p>
        </p:txBody>
      </p:sp>
    </p:spTree>
    <p:extLst>
      <p:ext uri="{BB962C8B-B14F-4D97-AF65-F5344CB8AC3E}">
        <p14:creationId xmlns:p14="http://schemas.microsoft.com/office/powerpoint/2010/main" val="213223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Migration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7504" y="908720"/>
            <a:ext cx="5256584" cy="2308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Original knowledge from ring recoveries/</a:t>
            </a:r>
            <a:r>
              <a:rPr lang="en-GB" sz="2400" dirty="0" err="1" smtClean="0">
                <a:solidFill>
                  <a:schemeClr val="accent5">
                    <a:lumMod val="50000"/>
                  </a:schemeClr>
                </a:solidFill>
              </a:rPr>
              <a:t>resights</a:t>
            </a: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Now increasingly </a:t>
            </a:r>
            <a:r>
              <a:rPr lang="en-GB" sz="2400" dirty="0" err="1" smtClean="0">
                <a:solidFill>
                  <a:schemeClr val="accent5">
                    <a:lumMod val="50000"/>
                  </a:schemeClr>
                </a:solidFill>
              </a:rPr>
              <a:t>Geolocator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/GPS tagging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e.g. Nightingales, Cuckoos, Nightjars, Gulls, </a:t>
            </a:r>
            <a:r>
              <a:rPr lang="en-GB" sz="2400" dirty="0" err="1" smtClean="0">
                <a:solidFill>
                  <a:schemeClr val="accent5">
                    <a:lumMod val="50000"/>
                  </a:schemeClr>
                </a:solidFill>
              </a:rPr>
              <a:t>Skuas</a:t>
            </a: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8" r="15584"/>
          <a:stretch/>
        </p:blipFill>
        <p:spPr>
          <a:xfrm rot="5400000">
            <a:off x="933568" y="2981480"/>
            <a:ext cx="3244415" cy="38884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30831"/>
          <a:stretch/>
        </p:blipFill>
        <p:spPr>
          <a:xfrm>
            <a:off x="5292080" y="793286"/>
            <a:ext cx="37051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5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Small scale Movements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5536" y="1052736"/>
            <a:ext cx="5073942" cy="2677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GPS/</a:t>
            </a:r>
            <a:r>
              <a:rPr lang="en-GB" sz="2400" dirty="0" err="1" smtClean="0">
                <a:solidFill>
                  <a:schemeClr val="accent5">
                    <a:lumMod val="50000"/>
                  </a:schemeClr>
                </a:solidFill>
              </a:rPr>
              <a:t>accellerometer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 tags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Altimeter, LIDAR measurements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Current focus on gulls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Foraging ranges of Urban Gulls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3D space use of gulls in wind farms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to assess collision risks</a:t>
            </a:r>
            <a:endParaRPr lang="en-GB" sz="2400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78" y="1196752"/>
            <a:ext cx="3457246" cy="49289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6519446"/>
            <a:ext cx="8752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Thaxter</a:t>
            </a:r>
            <a:r>
              <a:rPr lang="en-GB" sz="1600" dirty="0" smtClean="0"/>
              <a:t> et al. 2018 Mar </a:t>
            </a:r>
            <a:r>
              <a:rPr lang="en-GB" sz="1600" dirty="0" err="1" smtClean="0"/>
              <a:t>Ecol</a:t>
            </a:r>
            <a:r>
              <a:rPr lang="en-GB" sz="1600" dirty="0" smtClean="0"/>
              <a:t> </a:t>
            </a:r>
            <a:r>
              <a:rPr lang="en-GB" sz="1600" dirty="0" err="1" smtClean="0"/>
              <a:t>Prog</a:t>
            </a:r>
            <a:r>
              <a:rPr lang="en-GB" sz="1600" dirty="0" smtClean="0"/>
              <a:t> </a:t>
            </a:r>
            <a:r>
              <a:rPr lang="en-GB" sz="1600" dirty="0" err="1" smtClean="0"/>
              <a:t>Ser</a:t>
            </a:r>
            <a:r>
              <a:rPr lang="en-GB" sz="1600" dirty="0" smtClean="0"/>
              <a:t>, Smith-Ross et al. 2016 J </a:t>
            </a:r>
            <a:r>
              <a:rPr lang="en-GB" sz="1600" dirty="0" err="1" smtClean="0"/>
              <a:t>Appl</a:t>
            </a:r>
            <a:r>
              <a:rPr lang="en-GB" sz="1600" dirty="0" smtClean="0"/>
              <a:t> </a:t>
            </a:r>
            <a:r>
              <a:rPr lang="en-GB" sz="1600" dirty="0" err="1" smtClean="0"/>
              <a:t>Ecol</a:t>
            </a:r>
            <a:r>
              <a:rPr lang="en-GB" sz="1600" dirty="0" smtClean="0"/>
              <a:t>, Johnston et al. 2014 J </a:t>
            </a:r>
            <a:r>
              <a:rPr lang="en-GB" sz="1600" dirty="0" err="1" smtClean="0"/>
              <a:t>Appl</a:t>
            </a:r>
            <a:r>
              <a:rPr lang="en-GB" sz="1600" dirty="0" smtClean="0"/>
              <a:t> </a:t>
            </a:r>
            <a:r>
              <a:rPr lang="en-GB" sz="1600" dirty="0" err="1" smtClean="0"/>
              <a:t>Ecol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61107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Integrated </a:t>
            </a:r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Population </a:t>
            </a:r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Models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520" y="856214"/>
            <a:ext cx="8568952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</a:rPr>
              <a:t>Mechanistic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</a:rPr>
              <a:t>population dynamics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models that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explicitly account for demographic processes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3478290" y="1835512"/>
            <a:ext cx="1876540" cy="1134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Population size</a:t>
            </a:r>
          </a:p>
          <a:p>
            <a:pPr algn="ctr"/>
            <a:r>
              <a:rPr lang="en-GB" dirty="0" err="1" smtClean="0"/>
              <a:t>N</a:t>
            </a:r>
            <a:r>
              <a:rPr lang="en-GB" baseline="-25000" dirty="0" err="1" smtClean="0"/>
              <a:t>t</a:t>
            </a:r>
            <a:endParaRPr lang="en-US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835" y="4210391"/>
            <a:ext cx="733670" cy="764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35512"/>
            <a:ext cx="1187936" cy="1484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752" y="1712609"/>
            <a:ext cx="1287160" cy="126463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569882" y="1770537"/>
            <a:ext cx="1273926" cy="545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Brood size </a:t>
            </a:r>
            <a:r>
              <a:rPr lang="en-GB" dirty="0" err="1" smtClean="0"/>
              <a:t>B</a:t>
            </a:r>
            <a:r>
              <a:rPr lang="en-GB" baseline="-25000" dirty="0" err="1" smtClean="0"/>
              <a:t>t</a:t>
            </a:r>
            <a:endParaRPr lang="en-US" baseline="-25000" dirty="0"/>
          </a:p>
        </p:txBody>
      </p:sp>
      <p:sp>
        <p:nvSpPr>
          <p:cNvPr id="12" name="Rounded Rectangle 11"/>
          <p:cNvSpPr/>
          <p:nvPr/>
        </p:nvSpPr>
        <p:spPr>
          <a:xfrm>
            <a:off x="1569882" y="2577972"/>
            <a:ext cx="1273926" cy="8657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Nest success</a:t>
            </a:r>
          </a:p>
          <a:p>
            <a:pPr algn="ctr"/>
            <a:r>
              <a:rPr lang="el-GR" dirty="0" smtClean="0"/>
              <a:t>ϕ</a:t>
            </a:r>
            <a:r>
              <a:rPr lang="en-US" baseline="-25000" dirty="0" smtClean="0"/>
              <a:t>egg</a:t>
            </a:r>
            <a:r>
              <a:rPr lang="en-US" dirty="0" smtClean="0"/>
              <a:t>, </a:t>
            </a:r>
            <a:r>
              <a:rPr lang="el-GR" dirty="0" smtClean="0"/>
              <a:t>ϕ</a:t>
            </a:r>
            <a:r>
              <a:rPr lang="en-US" baseline="-25000" dirty="0" smtClean="0"/>
              <a:t>chick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008131" y="1716628"/>
            <a:ext cx="1524291" cy="653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  <a:r>
              <a:rPr lang="en-GB" dirty="0" smtClean="0"/>
              <a:t>dult survival</a:t>
            </a:r>
          </a:p>
          <a:p>
            <a:pPr algn="ctr"/>
            <a:r>
              <a:rPr lang="el-GR" dirty="0" smtClean="0"/>
              <a:t>ϕ</a:t>
            </a:r>
            <a:r>
              <a:rPr lang="en-US" baseline="-25000" dirty="0" smtClean="0"/>
              <a:t>adult</a:t>
            </a:r>
            <a:r>
              <a:rPr lang="en-GB" dirty="0" smtClean="0"/>
              <a:t> 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804987" y="3714629"/>
            <a:ext cx="1346605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counts </a:t>
            </a:r>
            <a:r>
              <a:rPr lang="en-GB" dirty="0" err="1" smtClean="0"/>
              <a:t>y</a:t>
            </a:r>
            <a:r>
              <a:rPr lang="en-GB" baseline="-25000" dirty="0" err="1" smtClean="0"/>
              <a:t>t</a:t>
            </a:r>
            <a:endParaRPr lang="en-US" baseline="-25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916" y="4285822"/>
            <a:ext cx="785414" cy="837775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4350221" y="3714714"/>
            <a:ext cx="155827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detectability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027854" y="2642928"/>
            <a:ext cx="1504569" cy="653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juvenile survival </a:t>
            </a:r>
            <a:r>
              <a:rPr lang="el-GR" dirty="0" smtClean="0"/>
              <a:t>ϕ</a:t>
            </a:r>
            <a:r>
              <a:rPr lang="en-US" baseline="-25000" dirty="0" err="1" smtClean="0"/>
              <a:t>juv</a:t>
            </a:r>
            <a:r>
              <a:rPr lang="en-GB" dirty="0" smtClean="0"/>
              <a:t>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707229" y="2990384"/>
            <a:ext cx="1385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Ringing Schemes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987824" y="2043364"/>
            <a:ext cx="360040" cy="149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87824" y="2642928"/>
            <a:ext cx="398122" cy="21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436096" y="2043364"/>
            <a:ext cx="472403" cy="149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436096" y="2748178"/>
            <a:ext cx="472403" cy="2214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707904" y="3105331"/>
            <a:ext cx="267038" cy="4556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716016" y="3128884"/>
            <a:ext cx="216024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91045" y="5276194"/>
                <a:ext cx="5109347" cy="576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𝑒𝑔𝑔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𝑐h𝑖𝑐𝑘</m:t>
                        </m:r>
                        <m:r>
                          <a:rPr lang="en-US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𝑗𝑢𝑣</m:t>
                        </m:r>
                        <m:r>
                          <a:rPr lang="en-US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𝑎𝑑𝑢𝑙𝑡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1045" y="5276194"/>
                <a:ext cx="5109347" cy="576568"/>
              </a:xfrm>
              <a:prstGeom prst="rect">
                <a:avLst/>
              </a:prstGeom>
              <a:blipFill rotWithShape="0">
                <a:blip r:embed="rId7"/>
                <a:stretch>
                  <a:fillRect l="-1671" t="-12766" r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422506" y="5547144"/>
            <a:ext cx="132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recruitment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57888" y="5541095"/>
            <a:ext cx="92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survival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5046" y="5291916"/>
            <a:ext cx="2114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State/process model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69703" y="6027003"/>
            <a:ext cx="243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Observation model, e.g.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177645" y="301336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897938" y="6002760"/>
                <a:ext cx="16199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938" y="6002760"/>
                <a:ext cx="161993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5224850" y="6510013"/>
            <a:ext cx="3919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accent5">
                    <a:lumMod val="50000"/>
                  </a:schemeClr>
                </a:solidFill>
              </a:rPr>
              <a:t>Robinson et al. 2014, Methods </a:t>
            </a:r>
            <a:r>
              <a:rPr lang="en-GB" dirty="0" err="1" smtClean="0">
                <a:solidFill>
                  <a:schemeClr val="accent5">
                    <a:lumMod val="50000"/>
                  </a:schemeClr>
                </a:solidFill>
              </a:rPr>
              <a:t>Ecol</a:t>
            </a:r>
            <a:r>
              <a:rPr lang="en-GB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accent5">
                    <a:lumMod val="50000"/>
                  </a:schemeClr>
                </a:solidFill>
              </a:rPr>
              <a:t>Evol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1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03"/>
          <a:stretch/>
        </p:blipFill>
        <p:spPr bwMode="auto">
          <a:xfrm>
            <a:off x="0" y="0"/>
            <a:ext cx="9144000" cy="692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2"/>
          <p:cNvSpPr>
            <a:spLocks noChangeArrowheads="1"/>
          </p:cNvSpPr>
          <p:nvPr/>
        </p:nvSpPr>
        <p:spPr bwMode="auto">
          <a:xfrm>
            <a:off x="220663" y="949325"/>
            <a:ext cx="5071417" cy="1431161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800100" indent="-3429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indent="0"/>
            <a:r>
              <a:rPr lang="en-GB" altLang="en-US" sz="2500" dirty="0" smtClean="0">
                <a:solidFill>
                  <a:srgbClr val="000000"/>
                </a:solidFill>
                <a:latin typeface="Calibri" pitchFamily="34" charset="0"/>
              </a:rPr>
              <a:t>“The </a:t>
            </a:r>
            <a:r>
              <a:rPr lang="en-GB" altLang="en-US" sz="2500" dirty="0">
                <a:solidFill>
                  <a:srgbClr val="000000"/>
                </a:solidFill>
                <a:latin typeface="Calibri" pitchFamily="34" charset="0"/>
              </a:rPr>
              <a:t>statisticians think I'm a biologist</a:t>
            </a:r>
            <a:r>
              <a:rPr lang="en-GB" altLang="en-US" sz="2500" dirty="0" smtClean="0">
                <a:solidFill>
                  <a:srgbClr val="000000"/>
                </a:solidFill>
                <a:latin typeface="Calibri" pitchFamily="34" charset="0"/>
              </a:rPr>
              <a:t>.</a:t>
            </a:r>
          </a:p>
          <a:p>
            <a:pPr marL="0" indent="0"/>
            <a:r>
              <a:rPr lang="en-GB" altLang="en-US" sz="2500" dirty="0" smtClean="0">
                <a:solidFill>
                  <a:srgbClr val="000000"/>
                </a:solidFill>
                <a:latin typeface="Calibri" pitchFamily="34" charset="0"/>
              </a:rPr>
              <a:t>  The </a:t>
            </a:r>
            <a:r>
              <a:rPr lang="en-GB" altLang="en-US" sz="2500" dirty="0">
                <a:solidFill>
                  <a:srgbClr val="000000"/>
                </a:solidFill>
                <a:latin typeface="Calibri" pitchFamily="34" charset="0"/>
              </a:rPr>
              <a:t>biologists think I'm a statistician. </a:t>
            </a:r>
            <a:endParaRPr lang="en-GB" altLang="en-US" sz="2500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0" indent="0"/>
            <a:r>
              <a:rPr lang="en-GB" altLang="en-US" sz="2500" dirty="0" smtClean="0">
                <a:solidFill>
                  <a:srgbClr val="000000"/>
                </a:solidFill>
                <a:latin typeface="Calibri" pitchFamily="34" charset="0"/>
              </a:rPr>
              <a:t>  I </a:t>
            </a:r>
            <a:r>
              <a:rPr lang="en-GB" altLang="en-US" sz="2500" dirty="0">
                <a:solidFill>
                  <a:srgbClr val="000000"/>
                </a:solidFill>
                <a:latin typeface="Calibri" pitchFamily="34" charset="0"/>
              </a:rPr>
              <a:t>think it's great</a:t>
            </a:r>
            <a:r>
              <a:rPr lang="en-GB" altLang="en-US" sz="2500" dirty="0" smtClean="0">
                <a:solidFill>
                  <a:srgbClr val="000000"/>
                </a:solidFill>
                <a:latin typeface="Calibri" pitchFamily="34" charset="0"/>
              </a:rPr>
              <a:t>.”</a:t>
            </a:r>
          </a:p>
          <a:p>
            <a:pPr marL="0" indent="0"/>
            <a:r>
              <a:rPr lang="en-GB" altLang="en-US" sz="1200" dirty="0" smtClean="0">
                <a:solidFill>
                  <a:srgbClr val="000000"/>
                </a:solidFill>
                <a:latin typeface="Calibri" pitchFamily="34" charset="0"/>
              </a:rPr>
              <a:t>				Stacey </a:t>
            </a:r>
            <a:r>
              <a:rPr lang="en-GB" altLang="en-US" sz="1200" dirty="0" err="1" smtClean="0">
                <a:solidFill>
                  <a:srgbClr val="000000"/>
                </a:solidFill>
                <a:latin typeface="Calibri" pitchFamily="34" charset="0"/>
              </a:rPr>
              <a:t>DeRuiter</a:t>
            </a:r>
            <a:endParaRPr lang="en-GB" altLang="en-US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148" name="Rectangle 5"/>
          <p:cNvSpPr>
            <a:spLocks noChangeArrowheads="1"/>
          </p:cNvSpPr>
          <p:nvPr/>
        </p:nvSpPr>
        <p:spPr bwMode="auto">
          <a:xfrm>
            <a:off x="220663" y="188913"/>
            <a:ext cx="2047875" cy="522287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GB" altLang="en-US" sz="2800" b="1" dirty="0" smtClean="0">
                <a:solidFill>
                  <a:srgbClr val="000000"/>
                </a:solidFill>
                <a:latin typeface="Calibri" pitchFamily="34" charset="0"/>
              </a:rPr>
              <a:t>About me</a:t>
            </a:r>
            <a:endParaRPr lang="en-GB" altLang="en-US" sz="25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23200" y="6413500"/>
            <a:ext cx="1198563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@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b="1" dirty="0">
              <a:solidFill>
                <a:schemeClr val="tx2">
                  <a:lumMod val="20000"/>
                  <a:lumOff val="80000"/>
                </a:scheme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730278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Integrated </a:t>
            </a:r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Population </a:t>
            </a:r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Models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224850" y="6510013"/>
            <a:ext cx="3919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accent5">
                    <a:lumMod val="50000"/>
                  </a:schemeClr>
                </a:solidFill>
              </a:rPr>
              <a:t>Robinson et al. 2014, Methods </a:t>
            </a:r>
            <a:r>
              <a:rPr lang="en-GB" dirty="0" err="1" smtClean="0">
                <a:solidFill>
                  <a:schemeClr val="accent5">
                    <a:lumMod val="50000"/>
                  </a:schemeClr>
                </a:solidFill>
              </a:rPr>
              <a:t>Ecol</a:t>
            </a:r>
            <a:r>
              <a:rPr lang="en-GB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accent5">
                    <a:lumMod val="50000"/>
                  </a:schemeClr>
                </a:solidFill>
              </a:rPr>
              <a:t>Evol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2" name="Picture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8" y="1988840"/>
            <a:ext cx="3586162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251520" y="910461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The fitted model provides a </a:t>
            </a: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</a:rPr>
              <a:t>biological explanation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for the shape of the population trajectory</a:t>
            </a:r>
            <a:endParaRPr lang="en-GB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283968" y="2420888"/>
            <a:ext cx="2696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 </a:t>
            </a:r>
            <a:r>
              <a:rPr lang="en-GB" dirty="0" smtClean="0">
                <a:solidFill>
                  <a:schemeClr val="accent5">
                    <a:lumMod val="50000"/>
                  </a:schemeClr>
                </a:solidFill>
              </a:rPr>
              <a:t>Adult survival estimates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241800" y="4869160"/>
            <a:ext cx="3325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 </a:t>
            </a:r>
            <a:r>
              <a:rPr lang="en-GB" dirty="0" smtClean="0">
                <a:solidFill>
                  <a:schemeClr val="accent5">
                    <a:lumMod val="50000"/>
                  </a:schemeClr>
                </a:solidFill>
              </a:rPr>
              <a:t>Population trend (not to scale)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71600" y="5861556"/>
            <a:ext cx="2852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arrows indicate hard winters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6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Integrated </a:t>
            </a:r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Population </a:t>
            </a:r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Models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224850" y="6510013"/>
            <a:ext cx="3919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accent5">
                    <a:lumMod val="50000"/>
                  </a:schemeClr>
                </a:solidFill>
              </a:rPr>
              <a:t>Robinson et al. 2014, Methods </a:t>
            </a:r>
            <a:r>
              <a:rPr lang="en-GB" dirty="0" err="1" smtClean="0">
                <a:solidFill>
                  <a:schemeClr val="accent5">
                    <a:lumMod val="50000"/>
                  </a:schemeClr>
                </a:solidFill>
              </a:rPr>
              <a:t>Ecol</a:t>
            </a:r>
            <a:r>
              <a:rPr lang="en-GB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accent5">
                    <a:lumMod val="50000"/>
                  </a:schemeClr>
                </a:solidFill>
              </a:rPr>
              <a:t>Evol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1520" y="910461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The fitted model provides a </a:t>
            </a: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</a:rPr>
              <a:t>biological explanation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for the shape of the population trajectory</a:t>
            </a:r>
            <a:endParaRPr lang="en-GB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84740" y="5193417"/>
            <a:ext cx="7205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x-axis gives relative contribution to population growth rate of each species 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97" b="50233"/>
          <a:stretch/>
        </p:blipFill>
        <p:spPr bwMode="auto">
          <a:xfrm>
            <a:off x="30301" y="1895352"/>
            <a:ext cx="2880320" cy="3137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15"/>
          <a:stretch/>
        </p:blipFill>
        <p:spPr bwMode="auto">
          <a:xfrm>
            <a:off x="2915816" y="1816948"/>
            <a:ext cx="5832648" cy="320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106" y="1977272"/>
            <a:ext cx="8723358" cy="1091688"/>
          </a:xfrm>
          <a:prstGeom prst="rect">
            <a:avLst/>
          </a:prstGeom>
          <a:solidFill>
            <a:srgbClr val="9BBB59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106" y="3068960"/>
            <a:ext cx="8723358" cy="1584176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230035" y="2420503"/>
            <a:ext cx="1629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accent3">
                    <a:lumMod val="50000"/>
                  </a:schemeClr>
                </a:solidFill>
              </a:rPr>
              <a:t>Pop. increasing</a:t>
            </a:r>
            <a:endParaRPr lang="en-GB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60118" y="3725255"/>
            <a:ext cx="1688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rgbClr val="C00000"/>
                </a:solidFill>
              </a:rPr>
              <a:t>Pop. decreasing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9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Limitations of the BBS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520" y="1052736"/>
            <a:ext cx="8280920" cy="3046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Survey design aimed at common, non-colonial diurnal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species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i.e. highly detectable, widespread species</a:t>
            </a: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Crepuscular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and nocturnal birds poorly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covered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e.g. owls, nightjars</a:t>
            </a: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Uncommon and/or cryptic birds poorly covered </a:t>
            </a: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Too few sites and too few visits to achieve a reasonable number of detections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</a:rPr>
              <a:t>BUT more sites, more visits = more volunteer/surveyor hours</a:t>
            </a:r>
            <a:endParaRPr lang="en-GB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58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How to overcome BBS limitations?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520" y="1052736"/>
            <a:ext cx="8280920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C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an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we use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unstructured bird listing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data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from recreational birdwatchers to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generate/improve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trends for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species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which are poorly covered by the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BBS?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22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889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 smtClean="0">
                <a:solidFill>
                  <a:schemeClr val="accent6">
                    <a:lumMod val="75000"/>
                  </a:schemeClr>
                </a:solidFill>
              </a:rPr>
              <a:t>BirdTrack</a:t>
            </a:r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 – Big data! </a:t>
            </a:r>
            <a:r>
              <a:rPr lang="en-GB" sz="2000" dirty="0" smtClean="0">
                <a:solidFill>
                  <a:schemeClr val="accent6">
                    <a:lumMod val="75000"/>
                  </a:schemeClr>
                </a:solidFill>
              </a:rPr>
              <a:t>(about as big as they come in ecology)</a:t>
            </a:r>
            <a:endParaRPr lang="en-GB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324544" y="1052736"/>
            <a:ext cx="5760640" cy="48936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(Web)App for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personal bird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record keeping </a:t>
            </a: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No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structured sampling protocol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sites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self-selected, self-defined</a:t>
            </a:r>
            <a:endParaRPr lang="en-GB" sz="2400" dirty="0">
              <a:solidFill>
                <a:schemeClr val="accent5">
                  <a:lumMod val="50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visit timing, duration self selected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complete listing optional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c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ounting optional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effort recording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optional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Similar schemes in many countries / for other taxa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solidFill>
                  <a:schemeClr val="accent5">
                    <a:lumMod val="50000"/>
                  </a:schemeClr>
                </a:solidFill>
              </a:rPr>
              <a:t>eBird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n-GB" sz="2400" dirty="0" err="1" smtClean="0">
                <a:solidFill>
                  <a:schemeClr val="accent5">
                    <a:lumMod val="50000"/>
                  </a:schemeClr>
                </a:solidFill>
              </a:rPr>
              <a:t>iNaturalist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, etc.</a:t>
            </a: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7" r="23581"/>
          <a:stretch/>
        </p:blipFill>
        <p:spPr>
          <a:xfrm>
            <a:off x="5436096" y="1299370"/>
            <a:ext cx="3455720" cy="420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4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764704"/>
            <a:ext cx="7920000" cy="316800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02" y="3717383"/>
            <a:ext cx="7920000" cy="3168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 smtClean="0">
                <a:solidFill>
                  <a:srgbClr val="E46C0A"/>
                </a:solidFill>
              </a:rPr>
              <a:t>BirdTrack’s</a:t>
            </a:r>
            <a:r>
              <a:rPr lang="en-GB" sz="3600" b="1" dirty="0" smtClean="0">
                <a:solidFill>
                  <a:srgbClr val="E46C0A"/>
                </a:solidFill>
              </a:rPr>
              <a:t> big strength: coverage</a:t>
            </a:r>
            <a:endParaRPr lang="en-GB" sz="2400" dirty="0">
              <a:solidFill>
                <a:srgbClr val="E46C0A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86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 smtClean="0">
                <a:solidFill>
                  <a:srgbClr val="E46C0A"/>
                </a:solidFill>
              </a:rPr>
              <a:t>BirdTrack’s</a:t>
            </a:r>
            <a:r>
              <a:rPr lang="en-GB" sz="3600" b="1" dirty="0" smtClean="0">
                <a:solidFill>
                  <a:srgbClr val="E46C0A"/>
                </a:solidFill>
              </a:rPr>
              <a:t> big strength: coverage</a:t>
            </a:r>
            <a:endParaRPr lang="en-GB" sz="2400" dirty="0">
              <a:solidFill>
                <a:srgbClr val="E46C0A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5536" y="6207695"/>
            <a:ext cx="847234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400" dirty="0" err="1" smtClean="0">
                <a:solidFill>
                  <a:schemeClr val="accent5">
                    <a:lumMod val="50000"/>
                  </a:schemeClr>
                </a:solidFill>
              </a:rPr>
              <a:t>BirdTrack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 captures species in many more places than the BBS can</a:t>
            </a:r>
            <a:endParaRPr lang="en-GB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35496" y="1024445"/>
            <a:ext cx="8225377" cy="5140859"/>
            <a:chOff x="179512" y="1464107"/>
            <a:chExt cx="8225377" cy="5140859"/>
          </a:xfrm>
        </p:grpSpPr>
        <p:pic>
          <p:nvPicPr>
            <p:cNvPr id="10" name="Content Placeholder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464107"/>
              <a:ext cx="8225377" cy="514085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944089" y="4115571"/>
              <a:ext cx="1724255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GB" sz="2000" b="1" dirty="0" err="1" smtClean="0">
                  <a:solidFill>
                    <a:srgbClr val="215968"/>
                  </a:solidFill>
                </a:rPr>
                <a:t>BirdTrack</a:t>
              </a:r>
              <a:endParaRPr lang="en-GB" sz="2000" b="1" dirty="0">
                <a:solidFill>
                  <a:srgbClr val="215968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39573" y="3054300"/>
              <a:ext cx="728312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GB" sz="2000" b="1" dirty="0" smtClean="0">
                  <a:solidFill>
                    <a:srgbClr val="E46C0A"/>
                  </a:solidFill>
                </a:rPr>
                <a:t>BBS</a:t>
              </a:r>
              <a:endParaRPr lang="en-GB" sz="2000" b="1" dirty="0">
                <a:solidFill>
                  <a:srgbClr val="E46C0A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09482" y="1531859"/>
              <a:ext cx="3060183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GB" sz="2000" b="1" dirty="0" smtClean="0">
                  <a:solidFill>
                    <a:schemeClr val="tx1"/>
                  </a:solidFill>
                </a:rPr>
                <a:t>BBS sample size threshold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" name="Arc 2"/>
            <p:cNvSpPr/>
            <p:nvPr/>
          </p:nvSpPr>
          <p:spPr>
            <a:xfrm flipV="1">
              <a:off x="2313535" y="1544271"/>
              <a:ext cx="1721208" cy="672546"/>
            </a:xfrm>
            <a:prstGeom prst="arc">
              <a:avLst>
                <a:gd name="adj1" fmla="val 12592465"/>
                <a:gd name="adj2" fmla="val 23835"/>
              </a:avLst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388440" y="5211952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215968"/>
                </a:solidFill>
              </a:rPr>
              <a:t>Hen Harrier</a:t>
            </a:r>
            <a:endParaRPr lang="en-US" sz="1200" b="1" dirty="0">
              <a:solidFill>
                <a:srgbClr val="215968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39752" y="4839210"/>
            <a:ext cx="19613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215968"/>
                </a:solidFill>
              </a:rPr>
              <a:t>Lesser Spotted Woodpecker</a:t>
            </a:r>
            <a:endParaRPr lang="en-US" sz="1200" b="1" dirty="0">
              <a:solidFill>
                <a:srgbClr val="215968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19448" y="4509120"/>
            <a:ext cx="11465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215968"/>
                </a:solidFill>
              </a:rPr>
              <a:t>Pied Flycatcher</a:t>
            </a:r>
            <a:endParaRPr lang="en-US" sz="1200" b="1" dirty="0">
              <a:solidFill>
                <a:srgbClr val="215968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39421" y="4700710"/>
            <a:ext cx="9164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215968"/>
                </a:solidFill>
              </a:rPr>
              <a:t>Nightingale</a:t>
            </a:r>
            <a:endParaRPr lang="en-US" sz="1200" b="1" dirty="0">
              <a:solidFill>
                <a:srgbClr val="215968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82794" y="5138275"/>
            <a:ext cx="8527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rgbClr val="215968"/>
                </a:solidFill>
              </a:rPr>
              <a:t>Woodcock</a:t>
            </a:r>
            <a:endParaRPr lang="en-US" sz="1200" b="1" dirty="0">
              <a:solidFill>
                <a:srgbClr val="215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19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 smtClean="0">
                <a:solidFill>
                  <a:schemeClr val="accent6">
                    <a:lumMod val="75000"/>
                  </a:schemeClr>
                </a:solidFill>
              </a:rPr>
              <a:t>BirdTrack</a:t>
            </a:r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biases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520" y="1052736"/>
            <a:ext cx="8784976" cy="56323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</a:rPr>
              <a:t>No fixed protocol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(timing, area swept, counting </a:t>
            </a:r>
            <a:r>
              <a:rPr lang="en-GB" sz="2400" dirty="0" err="1" smtClean="0">
                <a:solidFill>
                  <a:schemeClr val="accent5">
                    <a:lumMod val="50000"/>
                  </a:schemeClr>
                </a:solidFill>
              </a:rPr>
              <a:t>etc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 are optional)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</a:rPr>
              <a:t>Spatial </a:t>
            </a: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</a:rPr>
              <a:t>distribution of sites</a:t>
            </a:r>
            <a:endParaRPr lang="en-GB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Johnston et al.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(in review)</a:t>
            </a:r>
            <a:endParaRPr lang="en-GB" sz="2400" dirty="0">
              <a:solidFill>
                <a:schemeClr val="accent5">
                  <a:lumMod val="50000"/>
                </a:schemeClr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BT users predominantly visit locations close to their residence and sites of special interest (e.g. reserves)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BT visit probability can be predicted from habitat/infrastructure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</a:rPr>
              <a:t>Observer </a:t>
            </a: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</a:rPr>
              <a:t>skill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covariates less well understood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Species identification/omission biases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</a:rPr>
              <a:t>List starting triggers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observations do not </a:t>
            </a:r>
            <a:r>
              <a:rPr lang="en-GB" sz="2400" b="1" dirty="0" err="1" smtClean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fulfill</a:t>
            </a: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 the assumptions of </a:t>
            </a:r>
            <a:r>
              <a:rPr lang="en-GB" sz="2400" b="1" dirty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the BBS </a:t>
            </a: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model (random and independent sampling underlying)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More elaborate statistical models are needed to account for bias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“model the birders to model the birds”</a:t>
            </a:r>
            <a:endParaRPr lang="en-GB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6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3"/>
          <a:stretch/>
        </p:blipFill>
        <p:spPr>
          <a:xfrm>
            <a:off x="251520" y="764704"/>
            <a:ext cx="6853619" cy="49476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 smtClean="0">
                <a:solidFill>
                  <a:srgbClr val="E46C0A"/>
                </a:solidFill>
              </a:rPr>
              <a:t>BirdTrack</a:t>
            </a:r>
            <a:r>
              <a:rPr lang="en-GB" sz="3600" b="1" dirty="0" smtClean="0">
                <a:solidFill>
                  <a:srgbClr val="E46C0A"/>
                </a:solidFill>
              </a:rPr>
              <a:t> count data</a:t>
            </a:r>
            <a:endParaRPr lang="en-GB" sz="2400" dirty="0">
              <a:solidFill>
                <a:srgbClr val="E46C0A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520" y="5877272"/>
            <a:ext cx="8712968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Common species are less likely to be counted by </a:t>
            </a:r>
            <a:r>
              <a:rPr lang="en-GB" sz="2400" dirty="0" err="1" smtClean="0">
                <a:solidFill>
                  <a:schemeClr val="accent5">
                    <a:lumMod val="50000"/>
                  </a:schemeClr>
                </a:solidFill>
              </a:rPr>
              <a:t>BirdTrack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Where counts are recorded, surveyed area is usually unknown</a:t>
            </a:r>
          </a:p>
          <a:p>
            <a:endParaRPr lang="en-GB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195736" y="3789040"/>
            <a:ext cx="172425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schemeClr val="accent5">
                    <a:lumMod val="50000"/>
                  </a:schemeClr>
                </a:solidFill>
              </a:rPr>
              <a:t>No BBS trends </a:t>
            </a:r>
          </a:p>
          <a:p>
            <a:r>
              <a:rPr lang="en-GB" sz="2000" b="1" dirty="0" smtClean="0">
                <a:solidFill>
                  <a:schemeClr val="accent5">
                    <a:lumMod val="50000"/>
                  </a:schemeClr>
                </a:solidFill>
              </a:rPr>
              <a:t>available</a:t>
            </a:r>
            <a:endParaRPr lang="en-GB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64188" y="2204864"/>
            <a:ext cx="1368152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srgbClr val="E46C0A"/>
                </a:solidFill>
              </a:rPr>
              <a:t>BBS trends </a:t>
            </a:r>
          </a:p>
          <a:p>
            <a:r>
              <a:rPr lang="en-GB" sz="2000" b="1" dirty="0" smtClean="0">
                <a:solidFill>
                  <a:srgbClr val="E46C0A"/>
                </a:solidFill>
              </a:rPr>
              <a:t>available</a:t>
            </a:r>
            <a:endParaRPr lang="en-GB" sz="2000" b="1" dirty="0">
              <a:solidFill>
                <a:srgbClr val="E46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50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"/>
          <a:stretch/>
        </p:blipFill>
        <p:spPr>
          <a:xfrm>
            <a:off x="1259632" y="2406558"/>
            <a:ext cx="6192688" cy="43711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err="1" smtClean="0">
                <a:solidFill>
                  <a:schemeClr val="accent6">
                    <a:lumMod val="75000"/>
                  </a:schemeClr>
                </a:solidFill>
              </a:rPr>
              <a:t>BirdTrack</a:t>
            </a:r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 site visit patterns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520" y="856214"/>
            <a:ext cx="7992888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Repeat lists allow detectability estimation (in theory)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In practice: most sites are rarely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revisited</a:t>
            </a:r>
          </a:p>
          <a:p>
            <a:pPr lvl="1"/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 technically challenging to fit “off the shelf” models </a:t>
            </a: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17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03"/>
          <a:stretch/>
        </p:blipFill>
        <p:spPr bwMode="auto">
          <a:xfrm>
            <a:off x="0" y="0"/>
            <a:ext cx="9144000" cy="692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Rectangle 5"/>
          <p:cNvSpPr>
            <a:spLocks noChangeArrowheads="1"/>
          </p:cNvSpPr>
          <p:nvPr/>
        </p:nvSpPr>
        <p:spPr bwMode="auto">
          <a:xfrm>
            <a:off x="220662" y="188913"/>
            <a:ext cx="2047875" cy="522287"/>
          </a:xfrm>
          <a:prstGeom prst="re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r>
              <a:rPr lang="en-GB" altLang="en-US" sz="2800" b="1" dirty="0" smtClean="0">
                <a:solidFill>
                  <a:srgbClr val="000000"/>
                </a:solidFill>
                <a:latin typeface="Calibri" pitchFamily="34" charset="0"/>
              </a:rPr>
              <a:t>About me</a:t>
            </a:r>
            <a:endParaRPr lang="en-GB" altLang="en-US" sz="25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23200" y="6413500"/>
            <a:ext cx="1198563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@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b="1" dirty="0">
              <a:solidFill>
                <a:schemeClr val="tx2">
                  <a:lumMod val="20000"/>
                  <a:lumOff val="80000"/>
                </a:schemeClr>
              </a:solidFill>
              <a:latin typeface="Calibri" panose="020F0502020204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012964"/>
              </p:ext>
            </p:extLst>
          </p:nvPr>
        </p:nvGraphicFramePr>
        <p:xfrm>
          <a:off x="179512" y="1137802"/>
          <a:ext cx="8640960" cy="3443326"/>
        </p:xfrm>
        <a:graphic>
          <a:graphicData uri="http://schemas.openxmlformats.org/drawingml/2006/table">
            <a:tbl>
              <a:tblPr firstRow="1" bandRow="1">
                <a:solidFill>
                  <a:srgbClr val="FFFFFF">
                    <a:alpha val="40000"/>
                  </a:srgbClr>
                </a:solidFill>
                <a:tableStyleId>{2D5ABB26-0587-4C30-8999-92F81FD0307C}</a:tableStyleId>
              </a:tblPr>
              <a:tblGrid>
                <a:gridCol w="1737087"/>
                <a:gridCol w="5031665"/>
                <a:gridCol w="360040"/>
                <a:gridCol w="360040"/>
                <a:gridCol w="360040"/>
                <a:gridCol w="360040"/>
                <a:gridCol w="432048"/>
              </a:tblGrid>
              <a:tr h="7908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Field</a:t>
                      </a:r>
                      <a:endParaRPr lang="en-US" dirty="0"/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Lab</a:t>
                      </a:r>
                      <a:endParaRPr lang="en-US" dirty="0"/>
                    </a:p>
                  </a:txBody>
                  <a:tcPr vert="vert27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Maths</a:t>
                      </a:r>
                      <a:endParaRPr lang="en-US" dirty="0"/>
                    </a:p>
                  </a:txBody>
                  <a:tcPr vert="vert27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Stats</a:t>
                      </a:r>
                      <a:endParaRPr lang="en-US" dirty="0"/>
                    </a:p>
                  </a:txBody>
                  <a:tcPr vert="vert27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Coding</a:t>
                      </a:r>
                      <a:endParaRPr lang="en-US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3572">
                <a:tc>
                  <a:txBody>
                    <a:bodyPr/>
                    <a:lstStyle/>
                    <a:p>
                      <a:r>
                        <a:rPr lang="en-GB" altLang="en-US" sz="1800" dirty="0" smtClean="0"/>
                        <a:t>2005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altLang="en-US" sz="1800" dirty="0" smtClean="0"/>
                        <a:t>Field Ornithologist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1046">
                <a:tc>
                  <a:txBody>
                    <a:bodyPr/>
                    <a:lstStyle/>
                    <a:p>
                      <a:r>
                        <a:rPr lang="en-GB" altLang="en-US" sz="1800" dirty="0" smtClean="0"/>
                        <a:t>2006-2008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800" dirty="0" smtClean="0"/>
                        <a:t>UG in Chemistry</a:t>
                      </a:r>
                      <a:endParaRPr lang="en-GB" altLang="en-US" sz="1800" dirty="0" smtClean="0"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altLang="en-US" sz="1800" dirty="0" smtClean="0"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X</a:t>
                      </a:r>
                      <a:endParaRPr lang="en-GB" altLang="en-US" sz="1800" dirty="0" smtClean="0"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en-US" sz="1800" dirty="0" smtClean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X</a:t>
                      </a:r>
                      <a:endParaRPr lang="en-GB" altLang="en-US" sz="1800" dirty="0" smtClean="0"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altLang="en-US" sz="1800" dirty="0" smtClean="0"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altLang="en-US" sz="1800" dirty="0" smtClean="0"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noFill/>
                  </a:tcPr>
                </a:tc>
              </a:tr>
              <a:tr h="373572">
                <a:tc>
                  <a:txBody>
                    <a:bodyPr/>
                    <a:lstStyle/>
                    <a:p>
                      <a:r>
                        <a:rPr lang="en-GB" altLang="en-US" sz="1800" dirty="0" smtClean="0"/>
                        <a:t>2008-2009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altLang="en-US" sz="1800" dirty="0" err="1" smtClean="0"/>
                        <a:t>MRes</a:t>
                      </a:r>
                      <a:r>
                        <a:rPr lang="en-GB" altLang="en-US" sz="1800" dirty="0" smtClean="0"/>
                        <a:t> in Environmental Biology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3572">
                <a:tc>
                  <a:txBody>
                    <a:bodyPr/>
                    <a:lstStyle/>
                    <a:p>
                      <a:r>
                        <a:rPr lang="en-GB" dirty="0" smtClean="0"/>
                        <a:t>2009-2013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altLang="en-US" sz="1800" dirty="0" smtClean="0"/>
                        <a:t>PhD in Marine Ecology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3572">
                <a:tc>
                  <a:txBody>
                    <a:bodyPr/>
                    <a:lstStyle/>
                    <a:p>
                      <a:r>
                        <a:rPr lang="en-GB" altLang="en-US" sz="1800" dirty="0" smtClean="0"/>
                        <a:t>2013-2014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altLang="en-US" sz="1800" dirty="0" smtClean="0"/>
                        <a:t>Analyst at British Antarctic Survey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3572">
                <a:tc>
                  <a:txBody>
                    <a:bodyPr/>
                    <a:lstStyle/>
                    <a:p>
                      <a:r>
                        <a:rPr lang="en-GB" altLang="en-US" sz="1800" dirty="0" smtClean="0"/>
                        <a:t>2014-2018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Postdoc Quantitative </a:t>
                      </a:r>
                      <a:r>
                        <a:rPr lang="en-GB" dirty="0" smtClean="0"/>
                        <a:t>Ecology at Univ. of Florida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73572">
                <a:tc>
                  <a:txBody>
                    <a:bodyPr/>
                    <a:lstStyle/>
                    <a:p>
                      <a:r>
                        <a:rPr lang="en-GB" dirty="0" smtClean="0"/>
                        <a:t>2018-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Ecological </a:t>
                      </a:r>
                      <a:r>
                        <a:rPr lang="en-GB" dirty="0" smtClean="0"/>
                        <a:t>Statistician at BTO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351739" y="2132856"/>
            <a:ext cx="34093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Fell in love with birds</a:t>
            </a:r>
          </a:p>
          <a:p>
            <a:r>
              <a:rPr lang="en-US" dirty="0" smtClean="0"/>
              <a:t>Endured calculus lectures</a:t>
            </a:r>
          </a:p>
          <a:p>
            <a:r>
              <a:rPr lang="en-US" dirty="0" smtClean="0"/>
              <a:t>Learned R, GLMs</a:t>
            </a:r>
          </a:p>
          <a:p>
            <a:r>
              <a:rPr lang="en-US" dirty="0" smtClean="0"/>
              <a:t>A lot more R, GAMs</a:t>
            </a:r>
          </a:p>
          <a:p>
            <a:r>
              <a:rPr lang="en-US" dirty="0" smtClean="0"/>
              <a:t>Wrote my 1</a:t>
            </a:r>
            <a:r>
              <a:rPr lang="en-US" baseline="30000" dirty="0" smtClean="0"/>
              <a:t>st</a:t>
            </a:r>
            <a:r>
              <a:rPr lang="en-US" dirty="0" smtClean="0"/>
              <a:t> R package</a:t>
            </a:r>
          </a:p>
          <a:p>
            <a:r>
              <a:rPr lang="en-US" dirty="0" smtClean="0"/>
              <a:t>Fell in love with Bayesian methods</a:t>
            </a:r>
          </a:p>
          <a:p>
            <a:r>
              <a:rPr lang="en-US" dirty="0" smtClean="0"/>
              <a:t>More calculus, More R packages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9087"/>
      </p:ext>
    </p:extLst>
  </p:cSld>
  <p:clrMapOvr>
    <a:masterClrMapping/>
  </p:clrMapOvr>
  <p:transition advTm="2000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General Conclusions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520" y="1052736"/>
            <a:ext cx="8568952" cy="5262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Thanks to an enormous volunteer effort bird populations in the  UK are among the best monitored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globally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National scale wildlife population assessment in practice involves balancing optimal survey designs and cutting edge statistics with limited resources (volunteers, time, software, hardware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coverage vs. costs /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q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uality vs. quantity trade-offs </a:t>
            </a: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Rich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datasets can be a technical challenge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But they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provide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exciting opportunities for methodological developments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87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968" y="867330"/>
            <a:ext cx="8760697" cy="58740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+mj-lt"/>
              </a:rPr>
              <a:t>Interdisciplinary work is fun, but also challenging!</a:t>
            </a:r>
          </a:p>
          <a:p>
            <a:pPr>
              <a:buFont typeface="Gill Sans MT" panose="020B0502020104020203" pitchFamily="34" charset="0"/>
              <a:buChar char="+"/>
            </a:pPr>
            <a:r>
              <a:rPr lang="en-US" dirty="0" smtClean="0">
                <a:latin typeface="+mj-lt"/>
              </a:rPr>
              <a:t>Many opportunities for collaborations</a:t>
            </a:r>
          </a:p>
          <a:p>
            <a:pPr>
              <a:buFont typeface="Gill Sans MT" panose="020B0502020104020203" pitchFamily="34" charset="0"/>
              <a:buChar char="+"/>
            </a:pPr>
            <a:r>
              <a:rPr lang="en-US" dirty="0" smtClean="0">
                <a:latin typeface="+mj-lt"/>
              </a:rPr>
              <a:t>Diverse </a:t>
            </a:r>
            <a:r>
              <a:rPr lang="en-US" dirty="0" smtClean="0">
                <a:latin typeface="+mj-lt"/>
              </a:rPr>
              <a:t>systems, everything from basic to applied</a:t>
            </a:r>
            <a:endParaRPr lang="en-US" dirty="0" smtClean="0">
              <a:latin typeface="+mj-lt"/>
            </a:endParaRPr>
          </a:p>
          <a:p>
            <a:pPr lvl="1">
              <a:buFont typeface="Gill Sans MT" panose="020B0502020104020203" pitchFamily="34" charset="0"/>
              <a:buChar char="+"/>
            </a:pPr>
            <a:r>
              <a:rPr lang="en-US" dirty="0" smtClean="0">
                <a:latin typeface="+mj-lt"/>
              </a:rPr>
              <a:t>Hydrothermal vents, deep-sea fishes, elephant seals, penguins, marine microbes, albatrosses, invasive predators, frog diseases, mosquito bite rates, soil biogeochemistry, songbirds, …</a:t>
            </a:r>
          </a:p>
          <a:p>
            <a:pPr>
              <a:buFont typeface="Gill Sans MT" panose="020B0502020104020203" pitchFamily="34" charset="0"/>
              <a:buChar char="±"/>
            </a:pPr>
            <a:r>
              <a:rPr lang="en-US" dirty="0" smtClean="0">
                <a:latin typeface="+mj-lt"/>
              </a:rPr>
              <a:t>Following multiple bodies of literature</a:t>
            </a:r>
          </a:p>
          <a:p>
            <a:pPr>
              <a:buFont typeface="Gill Sans MT" panose="020B0502020104020203" pitchFamily="34" charset="0"/>
              <a:buChar char="­"/>
            </a:pPr>
            <a:r>
              <a:rPr lang="en-US" dirty="0" smtClean="0">
                <a:latin typeface="+mj-lt"/>
              </a:rPr>
              <a:t>Navigating subject-specific workflows/publishing/hiring traditions</a:t>
            </a:r>
          </a:p>
          <a:p>
            <a:pPr>
              <a:buFont typeface="Gill Sans MT" panose="020B0502020104020203" pitchFamily="34" charset="0"/>
              <a:buChar char="­"/>
            </a:pPr>
            <a:r>
              <a:rPr lang="en-US" dirty="0" smtClean="0">
                <a:latin typeface="+mj-lt"/>
              </a:rPr>
              <a:t>Method/software development often seen as service rather than research product;  “middle author syndrome”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Personal Career Conclusions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95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4"/>
          <a:stretch/>
        </p:blipFill>
        <p:spPr>
          <a:xfrm>
            <a:off x="-36511" y="0"/>
            <a:ext cx="9180512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3867" y="218490"/>
            <a:ext cx="67687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to all our volunteers &amp; for your interest!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6381328"/>
            <a:ext cx="4896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 smtClean="0">
                <a:solidFill>
                  <a:schemeClr val="bg1"/>
                </a:solidFill>
              </a:rPr>
              <a:t>Image: DAVID </a:t>
            </a:r>
            <a:r>
              <a:rPr lang="en-GB" sz="1050" dirty="0">
                <a:solidFill>
                  <a:schemeClr val="bg1"/>
                </a:solidFill>
              </a:rPr>
              <a:t>TIPLING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676630"/>
            <a:ext cx="4968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https://www.bto.org</a:t>
            </a:r>
          </a:p>
          <a:p>
            <a:r>
              <a:rPr lang="en-GB" sz="2800" dirty="0" smtClean="0">
                <a:solidFill>
                  <a:schemeClr val="bg1"/>
                </a:solidFill>
              </a:rPr>
              <a:t>@_BTO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483732"/>
            <a:ext cx="1584176" cy="4969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5284" y="3843045"/>
            <a:ext cx="4968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https://</a:t>
            </a:r>
            <a:r>
              <a:rPr lang="en-GB" sz="2800" dirty="0" smtClean="0">
                <a:solidFill>
                  <a:schemeClr val="bg1"/>
                </a:solidFill>
              </a:rPr>
              <a:t>pboesu.github.io</a:t>
            </a:r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@</a:t>
            </a:r>
            <a:r>
              <a:rPr lang="en-GB" sz="2800" dirty="0" err="1" smtClean="0">
                <a:solidFill>
                  <a:schemeClr val="bg1"/>
                </a:solidFill>
              </a:rPr>
              <a:t>pboesu</a:t>
            </a:r>
            <a:endParaRPr lang="en-GB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7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1886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6">
                    <a:lumMod val="75000"/>
                  </a:schemeClr>
                </a:solidFill>
              </a:rPr>
              <a:t>Further reading suggestions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520" y="1052736"/>
            <a:ext cx="8568952" cy="4401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Ecological Modelling Approaches: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schemeClr val="accent5">
                    <a:lumMod val="50000"/>
                  </a:schemeClr>
                </a:solidFill>
              </a:rPr>
              <a:t>Mouquet</a:t>
            </a:r>
            <a:r>
              <a:rPr lang="en-GB" dirty="0" smtClean="0">
                <a:solidFill>
                  <a:schemeClr val="accent5">
                    <a:lumMod val="50000"/>
                  </a:schemeClr>
                </a:solidFill>
              </a:rPr>
              <a:t> et al. 2015 J </a:t>
            </a:r>
            <a:r>
              <a:rPr lang="en-GB" dirty="0" err="1" smtClean="0">
                <a:solidFill>
                  <a:schemeClr val="accent5">
                    <a:lumMod val="50000"/>
                  </a:schemeClr>
                </a:solidFill>
              </a:rPr>
              <a:t>Appl</a:t>
            </a:r>
            <a:r>
              <a:rPr lang="en-GB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dirty="0" err="1" smtClean="0">
                <a:solidFill>
                  <a:schemeClr val="accent5">
                    <a:lumMod val="50000"/>
                  </a:schemeClr>
                </a:solidFill>
              </a:rPr>
              <a:t>Ecol</a:t>
            </a:r>
            <a:r>
              <a:rPr lang="en-GB" dirty="0">
                <a:solidFill>
                  <a:schemeClr val="accent5">
                    <a:lumMod val="50000"/>
                  </a:schemeClr>
                </a:solidFill>
              </a:rPr>
              <a:t> https://</a:t>
            </a:r>
            <a:r>
              <a:rPr lang="en-GB" dirty="0" smtClean="0">
                <a:solidFill>
                  <a:schemeClr val="accent5">
                    <a:lumMod val="50000"/>
                  </a:schemeClr>
                </a:solidFill>
              </a:rPr>
              <a:t>doi.org/10.1111/1365-2664.12482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Citizen science biodiversity data: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accent5">
                    <a:lumMod val="50000"/>
                  </a:schemeClr>
                </a:solidFill>
              </a:rPr>
              <a:t>Amano et al. 2016 </a:t>
            </a:r>
            <a:r>
              <a:rPr lang="en-GB" sz="2000" dirty="0" err="1" smtClean="0">
                <a:solidFill>
                  <a:schemeClr val="accent5">
                    <a:lumMod val="50000"/>
                  </a:schemeClr>
                </a:solidFill>
              </a:rPr>
              <a:t>BioScience</a:t>
            </a:r>
            <a:r>
              <a:rPr lang="en-GB" sz="2000" dirty="0">
                <a:solidFill>
                  <a:schemeClr val="accent5">
                    <a:lumMod val="50000"/>
                  </a:schemeClr>
                </a:solidFill>
              </a:rPr>
              <a:t> https://doi.org/10.1093/biosci/biw022</a:t>
            </a:r>
            <a:endParaRPr lang="en-GB" sz="20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accent5">
                    <a:lumMod val="50000"/>
                  </a:schemeClr>
                </a:solidFill>
              </a:rPr>
              <a:t>Kelling et al. 2018 </a:t>
            </a:r>
            <a:r>
              <a:rPr lang="en-GB" sz="2000" dirty="0" err="1" smtClean="0">
                <a:solidFill>
                  <a:schemeClr val="accent5">
                    <a:lumMod val="50000"/>
                  </a:schemeClr>
                </a:solidFill>
              </a:rPr>
              <a:t>bioRxiv</a:t>
            </a:r>
            <a:r>
              <a:rPr lang="en-GB" sz="2000" dirty="0">
                <a:solidFill>
                  <a:schemeClr val="accent5">
                    <a:lumMod val="50000"/>
                  </a:schemeClr>
                </a:solidFill>
              </a:rPr>
              <a:t> https://doi.org/10.1101/326314</a:t>
            </a:r>
            <a:endParaRPr lang="en-GB" sz="20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Integrated population models: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accent5">
                    <a:lumMod val="50000"/>
                  </a:schemeClr>
                </a:solidFill>
              </a:rPr>
              <a:t>Robinson et al. 2014 MEE </a:t>
            </a:r>
            <a:r>
              <a:rPr lang="en-GB" sz="2000" dirty="0">
                <a:solidFill>
                  <a:schemeClr val="accent5">
                    <a:lumMod val="50000"/>
                  </a:schemeClr>
                </a:solidFill>
              </a:rPr>
              <a:t>https://doi.org/10.1111/2041-210X.12204</a:t>
            </a:r>
            <a:endParaRPr lang="en-GB" sz="20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UK bird trends and other biodiversity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a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ssessments: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err="1" smtClean="0">
                <a:solidFill>
                  <a:schemeClr val="accent5">
                    <a:lumMod val="50000"/>
                  </a:schemeClr>
                </a:solidFill>
              </a:rPr>
              <a:t>BirdTrends</a:t>
            </a:r>
            <a:r>
              <a:rPr lang="en-GB" sz="2000" dirty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GB" sz="2000" dirty="0" smtClean="0">
                <a:solidFill>
                  <a:schemeClr val="accent5">
                    <a:lumMod val="50000"/>
                  </a:schemeClr>
                </a:solidFill>
              </a:rPr>
              <a:t>bto.org/</a:t>
            </a:r>
            <a:r>
              <a:rPr lang="en-GB" sz="2000" dirty="0" err="1" smtClean="0">
                <a:solidFill>
                  <a:schemeClr val="accent5">
                    <a:lumMod val="50000"/>
                  </a:schemeClr>
                </a:solidFill>
              </a:rPr>
              <a:t>birdtrends</a:t>
            </a:r>
            <a:endParaRPr lang="en-GB" sz="20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accent5">
                    <a:lumMod val="50000"/>
                  </a:schemeClr>
                </a:solidFill>
              </a:rPr>
              <a:t>State of Nature: rspb.org.uk/</a:t>
            </a:r>
            <a:r>
              <a:rPr lang="en-GB" sz="2000" dirty="0" err="1" smtClean="0">
                <a:solidFill>
                  <a:schemeClr val="accent5">
                    <a:lumMod val="50000"/>
                  </a:schemeClr>
                </a:solidFill>
              </a:rPr>
              <a:t>stateofnature</a:t>
            </a:r>
            <a:endParaRPr lang="en-GB" sz="2000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252536" y="764704"/>
            <a:ext cx="7200800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63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JC66-1200px-3433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9" r="6311"/>
          <a:stretch/>
        </p:blipFill>
        <p:spPr>
          <a:xfrm>
            <a:off x="-36513" y="-9338"/>
            <a:ext cx="9217025" cy="6858000"/>
          </a:xfrm>
        </p:spPr>
      </p:pic>
      <p:sp>
        <p:nvSpPr>
          <p:cNvPr id="2" name="Rectangle 1"/>
          <p:cNvSpPr/>
          <p:nvPr/>
        </p:nvSpPr>
        <p:spPr>
          <a:xfrm>
            <a:off x="28631" y="155448"/>
            <a:ext cx="89172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What do I do as an </a:t>
            </a:r>
            <a:r>
              <a:rPr lang="en-US" sz="3600" b="1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Ecological Statistician</a:t>
            </a:r>
            <a:r>
              <a:rPr lang="en-US" sz="36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?</a:t>
            </a:r>
            <a:r>
              <a:rPr lang="en-US" sz="3600" b="1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1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JC66-1200px-3433.jp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9" r="6311"/>
          <a:stretch/>
        </p:blipFill>
        <p:spPr>
          <a:xfrm>
            <a:off x="-36513" y="-9338"/>
            <a:ext cx="9217025" cy="6858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7504" y="692696"/>
            <a:ext cx="9227977" cy="1990725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- </a:t>
            </a: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lead to a better understanding of </a:t>
            </a:r>
            <a:r>
              <a:rPr lang="en-US" sz="2800" b="1" dirty="0">
                <a:solidFill>
                  <a:schemeClr val="bg1"/>
                </a:solidFill>
                <a:latin typeface="Gill Sans MT" panose="020B0502020104020203" pitchFamily="34" charset="0"/>
              </a:rPr>
              <a:t>biological </a:t>
            </a:r>
            <a:r>
              <a:rPr lang="en-US" sz="2800" b="1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processes</a:t>
            </a:r>
            <a:r>
              <a:rPr lang="en-US" sz="28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br>
              <a:rPr lang="en-US" sz="2800" dirty="0" smtClean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- </a:t>
            </a: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allow </a:t>
            </a:r>
            <a:r>
              <a:rPr lang="en-US" sz="28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predictions </a:t>
            </a: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outside the range of our </a:t>
            </a:r>
            <a:r>
              <a:rPr lang="en-US" sz="28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data</a:t>
            </a:r>
            <a:br>
              <a:rPr lang="en-US" sz="2800" dirty="0" smtClean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- enable informed decisions for conservation actions</a:t>
            </a:r>
            <a:endParaRPr lang="en-US" sz="2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631" y="155448"/>
            <a:ext cx="5441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I try to build models </a:t>
            </a:r>
            <a:r>
              <a:rPr lang="en-US" sz="36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that</a:t>
            </a:r>
            <a:endParaRPr lang="en-US" sz="3600" b="1" dirty="0" smtClean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7950" y="5135106"/>
            <a:ext cx="922797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- make the best use of limited (and sometimes ‘messy’) data</a:t>
            </a:r>
            <a:b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- are </a:t>
            </a:r>
            <a:r>
              <a:rPr lang="en-US" sz="2800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statistically and computationally </a:t>
            </a:r>
            <a:r>
              <a:rPr lang="en-US" sz="2800" b="1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tractable</a:t>
            </a: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2800" dirty="0">
                <a:solidFill>
                  <a:schemeClr val="bg1"/>
                </a:solidFill>
                <a:latin typeface="Gill Sans MT" panose="020B0502020104020203" pitchFamily="34" charset="0"/>
              </a:rPr>
              <a:t>- use tools/workflows that are easy to reuse and share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45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-14672"/>
            <a:ext cx="9144000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Ecological models		 				</a:t>
            </a:r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  <a:r>
              <a:rPr lang="en-US" dirty="0" smtClean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	           @</a:t>
            </a:r>
            <a:r>
              <a:rPr lang="en-US" dirty="0" err="1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dirty="0">
              <a:solidFill>
                <a:schemeClr val="bg1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7188" y="1257300"/>
            <a:ext cx="8429625" cy="333375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100000">
                <a:srgbClr val="FFFF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6851" y="824448"/>
            <a:ext cx="2629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latin typeface="Gill Sans MT" panose="020B0502020104020203" pitchFamily="34" charset="0"/>
              </a:rPr>
              <a:t>Tactical/Phenomenological</a:t>
            </a:r>
          </a:p>
        </p:txBody>
      </p:sp>
      <p:sp>
        <p:nvSpPr>
          <p:cNvPr id="7" name="Rectangle 6"/>
          <p:cNvSpPr/>
          <p:nvPr/>
        </p:nvSpPr>
        <p:spPr>
          <a:xfrm>
            <a:off x="6640071" y="811739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latin typeface="Gill Sans MT" panose="020B0502020104020203" pitchFamily="34" charset="0"/>
              </a:rPr>
              <a:t>Strategic/Mechanistic</a:t>
            </a:r>
          </a:p>
        </p:txBody>
      </p:sp>
      <p:sp>
        <p:nvSpPr>
          <p:cNvPr id="8" name="Rectangle 7"/>
          <p:cNvSpPr/>
          <p:nvPr/>
        </p:nvSpPr>
        <p:spPr>
          <a:xfrm>
            <a:off x="246851" y="1891184"/>
            <a:ext cx="32908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Gill Sans MT" panose="020B0502020104020203" pitchFamily="34" charset="0"/>
              </a:rPr>
              <a:t>Describe patterns </a:t>
            </a:r>
          </a:p>
          <a:p>
            <a:pPr fontAlgn="base"/>
            <a:r>
              <a:rPr lang="en-US" dirty="0">
                <a:latin typeface="Gill Sans MT" panose="020B0502020104020203" pitchFamily="34" charset="0"/>
              </a:rPr>
              <a:t>without elucidating </a:t>
            </a:r>
          </a:p>
          <a:p>
            <a:pPr fontAlgn="base"/>
            <a:r>
              <a:rPr lang="en-US" dirty="0">
                <a:latin typeface="Gill Sans MT" panose="020B0502020104020203" pitchFamily="34" charset="0"/>
              </a:rPr>
              <a:t>mechanism </a:t>
            </a:r>
          </a:p>
          <a:p>
            <a:pPr fontAlgn="base"/>
            <a:endParaRPr lang="en-US" dirty="0">
              <a:latin typeface="Gill Sans MT" panose="020B0502020104020203" pitchFamily="34" charset="0"/>
            </a:endParaRPr>
          </a:p>
          <a:p>
            <a:pPr fontAlgn="base"/>
            <a:r>
              <a:rPr lang="en-US" dirty="0" smtClean="0">
                <a:latin typeface="Gill Sans MT" panose="020B0502020104020203" pitchFamily="34" charset="0"/>
              </a:rPr>
              <a:t>Prediction within range of data</a:t>
            </a:r>
          </a:p>
          <a:p>
            <a:pPr fontAlgn="base"/>
            <a:endParaRPr lang="en-US" dirty="0">
              <a:latin typeface="Gill Sans MT" panose="020B0502020104020203" pitchFamily="34" charset="0"/>
            </a:endParaRPr>
          </a:p>
          <a:p>
            <a:pPr fontAlgn="base"/>
            <a:r>
              <a:rPr lang="en-US" dirty="0">
                <a:latin typeface="Gill Sans MT" panose="020B0502020104020203" pitchFamily="34" charset="0"/>
              </a:rPr>
              <a:t>Statistical models </a:t>
            </a:r>
          </a:p>
          <a:p>
            <a:pPr fontAlgn="base"/>
            <a:r>
              <a:rPr lang="en-US" dirty="0">
                <a:latin typeface="Gill Sans MT" panose="020B0502020104020203" pitchFamily="34" charset="0"/>
              </a:rPr>
              <a:t>(regressions, etc</a:t>
            </a:r>
            <a:r>
              <a:rPr lang="en-US" dirty="0" smtClean="0">
                <a:latin typeface="Gill Sans MT" panose="020B0502020104020203" pitchFamily="34" charset="0"/>
              </a:rPr>
              <a:t>.)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00726" y="1943072"/>
            <a:ext cx="3658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Gill Sans MT" panose="020B0502020104020203" pitchFamily="34" charset="0"/>
              </a:rPr>
              <a:t>Focus on </a:t>
            </a:r>
            <a:r>
              <a:rPr lang="en-US" dirty="0" smtClean="0">
                <a:latin typeface="Gill Sans MT" panose="020B0502020104020203" pitchFamily="34" charset="0"/>
              </a:rPr>
              <a:t>process/mechanisms </a:t>
            </a:r>
            <a:endParaRPr lang="en-US" dirty="0">
              <a:latin typeface="Gill Sans MT" panose="020B0502020104020203" pitchFamily="34" charset="0"/>
            </a:endParaRPr>
          </a:p>
          <a:p>
            <a:pPr fontAlgn="base"/>
            <a:endParaRPr lang="en-US" dirty="0" smtClean="0">
              <a:latin typeface="Gill Sans MT" panose="020B0502020104020203" pitchFamily="34" charset="0"/>
            </a:endParaRPr>
          </a:p>
          <a:p>
            <a:pPr fontAlgn="base"/>
            <a:endParaRPr lang="en-US" dirty="0" smtClean="0">
              <a:latin typeface="Gill Sans MT" panose="020B0502020104020203" pitchFamily="34" charset="0"/>
            </a:endParaRPr>
          </a:p>
          <a:p>
            <a:pPr fontAlgn="base"/>
            <a:r>
              <a:rPr lang="en-US" dirty="0" smtClean="0">
                <a:latin typeface="Gill Sans MT" panose="020B0502020104020203" pitchFamily="34" charset="0"/>
              </a:rPr>
              <a:t>Explanation </a:t>
            </a:r>
            <a:r>
              <a:rPr lang="en-US" dirty="0">
                <a:latin typeface="Gill Sans MT" panose="020B0502020104020203" pitchFamily="34" charset="0"/>
              </a:rPr>
              <a:t>or </a:t>
            </a:r>
            <a:r>
              <a:rPr lang="en-US" dirty="0" smtClean="0">
                <a:latin typeface="Gill Sans MT" panose="020B0502020104020203" pitchFamily="34" charset="0"/>
              </a:rPr>
              <a:t>understanding</a:t>
            </a:r>
          </a:p>
          <a:p>
            <a:pPr fontAlgn="base"/>
            <a:r>
              <a:rPr lang="en-US" dirty="0" smtClean="0">
                <a:latin typeface="Gill Sans MT" panose="020B0502020104020203" pitchFamily="34" charset="0"/>
              </a:rPr>
              <a:t>Prediction outside range of data</a:t>
            </a:r>
            <a:endParaRPr lang="en-US" dirty="0">
              <a:latin typeface="Gill Sans MT" panose="020B0502020104020203" pitchFamily="34" charset="0"/>
            </a:endParaRPr>
          </a:p>
          <a:p>
            <a:pPr fontAlgn="base"/>
            <a:endParaRPr lang="en-US" dirty="0">
              <a:latin typeface="Gill Sans MT" panose="020B0502020104020203" pitchFamily="34" charset="0"/>
            </a:endParaRPr>
          </a:p>
          <a:p>
            <a:pPr fontAlgn="base"/>
            <a:r>
              <a:rPr lang="en-US" dirty="0" smtClean="0">
                <a:latin typeface="Gill Sans MT" panose="020B0502020104020203" pitchFamily="34" charset="0"/>
              </a:rPr>
              <a:t>Math models e.g. ODEs, PDEs</a:t>
            </a:r>
            <a:endParaRPr lang="en-US" dirty="0">
              <a:latin typeface="Gill Sans MT" panose="020B0502020104020203" pitchFamily="34" charset="0"/>
            </a:endParaRPr>
          </a:p>
          <a:p>
            <a:pPr fontAlgn="base"/>
            <a:r>
              <a:rPr lang="en-US" dirty="0" smtClean="0">
                <a:latin typeface="Gill Sans MT" panose="020B0502020104020203" pitchFamily="34" charset="0"/>
              </a:rPr>
              <a:t>Individual/Agent based Models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6851" y="5134788"/>
            <a:ext cx="36894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 smtClean="0">
                <a:latin typeface="Gill Sans MT" panose="020B0502020104020203" pitchFamily="34" charset="0"/>
              </a:rPr>
              <a:t>tendency to ignore ecological theory </a:t>
            </a:r>
          </a:p>
          <a:p>
            <a:pPr fontAlgn="base"/>
            <a:r>
              <a:rPr lang="en-US" dirty="0" smtClean="0">
                <a:latin typeface="Gill Sans MT" panose="020B0502020104020203" pitchFamily="34" charset="0"/>
              </a:rPr>
              <a:t>&amp; focus on “significance”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69219" y="5134788"/>
            <a:ext cx="3552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 smtClean="0">
                <a:latin typeface="Gill Sans MT" panose="020B0502020104020203" pitchFamily="34" charset="0"/>
              </a:rPr>
              <a:t>tendency to ignore ecological reality &amp; focus on mathematical properties 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45632" y="6550223"/>
            <a:ext cx="19983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Gill Sans MT" panose="020B0502020104020203" pitchFamily="34" charset="0"/>
              </a:rPr>
              <a:t>Inspired by Leah Johnson</a:t>
            </a:r>
            <a:endParaRPr lang="en-US" sz="1400" dirty="0">
              <a:latin typeface="Gill Sans MT" panose="020B05020201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90886" y="4663940"/>
            <a:ext cx="5562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Historically </a:t>
            </a:r>
            <a:r>
              <a:rPr lang="en-US" dirty="0" smtClean="0">
                <a:latin typeface="Gill Sans MT" panose="020B0502020104020203" pitchFamily="34" charset="0"/>
              </a:rPr>
              <a:t>largely separate communities within ecology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39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66" y="602525"/>
            <a:ext cx="6177834" cy="5595953"/>
          </a:xfrm>
        </p:spPr>
      </p:pic>
      <p:sp>
        <p:nvSpPr>
          <p:cNvPr id="3" name="Rectangle 2"/>
          <p:cNvSpPr/>
          <p:nvPr/>
        </p:nvSpPr>
        <p:spPr>
          <a:xfrm>
            <a:off x="1" y="-14672"/>
            <a:ext cx="9144000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 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ecology – an </a:t>
            </a:r>
            <a:r>
              <a:rPr lang="en-US" sz="2000" dirty="0" smtClean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analogy					         @</a:t>
            </a:r>
            <a:r>
              <a:rPr lang="en-US" sz="2000" dirty="0" err="1" smtClean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39907" y="2060993"/>
            <a:ext cx="144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Observations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55757" y="6550223"/>
            <a:ext cx="3888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Gill Sans MT" panose="020B0502020104020203" pitchFamily="34" charset="0"/>
              </a:rPr>
              <a:t>inspired by </a:t>
            </a:r>
            <a:r>
              <a:rPr lang="en-US" sz="1400" dirty="0" err="1" smtClean="0">
                <a:latin typeface="Gill Sans MT" panose="020B0502020104020203" pitchFamily="34" charset="0"/>
              </a:rPr>
              <a:t>Maino</a:t>
            </a:r>
            <a:r>
              <a:rPr lang="en-US" sz="1400" dirty="0" smtClean="0">
                <a:latin typeface="Gill Sans MT" panose="020B0502020104020203" pitchFamily="34" charset="0"/>
              </a:rPr>
              <a:t> et al. (2016) </a:t>
            </a:r>
            <a:r>
              <a:rPr lang="en-US" sz="1400" dirty="0" err="1" smtClean="0">
                <a:latin typeface="Gill Sans MT" panose="020B0502020104020203" pitchFamily="34" charset="0"/>
              </a:rPr>
              <a:t>Curr</a:t>
            </a:r>
            <a:r>
              <a:rPr lang="en-US" sz="1400" dirty="0" smtClean="0">
                <a:latin typeface="Gill Sans MT" panose="020B0502020104020203" pitchFamily="34" charset="0"/>
              </a:rPr>
              <a:t> </a:t>
            </a:r>
            <a:r>
              <a:rPr lang="en-US" sz="1400" dirty="0" err="1" smtClean="0">
                <a:latin typeface="Gill Sans MT" panose="020B0502020104020203" pitchFamily="34" charset="0"/>
              </a:rPr>
              <a:t>Opp</a:t>
            </a:r>
            <a:r>
              <a:rPr lang="en-US" sz="1400" dirty="0" smtClean="0">
                <a:latin typeface="Gill Sans MT" panose="020B0502020104020203" pitchFamily="34" charset="0"/>
              </a:rPr>
              <a:t> Insect </a:t>
            </a:r>
            <a:r>
              <a:rPr lang="en-US" sz="1400" dirty="0" err="1" smtClean="0">
                <a:latin typeface="Gill Sans MT" panose="020B0502020104020203" pitchFamily="34" charset="0"/>
              </a:rPr>
              <a:t>Sci</a:t>
            </a:r>
            <a:endParaRPr lang="en-US" sz="1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56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66" y="581009"/>
            <a:ext cx="6177834" cy="5595953"/>
          </a:xfrm>
        </p:spPr>
      </p:pic>
      <p:sp>
        <p:nvSpPr>
          <p:cNvPr id="3" name="Rectangle 2"/>
          <p:cNvSpPr/>
          <p:nvPr/>
        </p:nvSpPr>
        <p:spPr>
          <a:xfrm>
            <a:off x="1" y="-14672"/>
            <a:ext cx="9144000" cy="40011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 in ecology – an </a:t>
            </a:r>
            <a:r>
              <a:rPr lang="en-US" sz="2000" dirty="0" smtClean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analogy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			 </a:t>
            </a:r>
            <a:r>
              <a:rPr lang="en-US" sz="2000" dirty="0" smtClean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@</a:t>
            </a:r>
            <a:r>
              <a:rPr lang="en-US" sz="2000" dirty="0" err="1" smtClean="0">
                <a:solidFill>
                  <a:schemeClr val="bg1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dirty="0">
              <a:solidFill>
                <a:schemeClr val="bg1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44597" y="716288"/>
            <a:ext cx="48248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Phenomenological models:</a:t>
            </a:r>
          </a:p>
          <a:p>
            <a:r>
              <a:rPr lang="en-US" dirty="0">
                <a:latin typeface="Gill Sans MT" panose="020B0502020104020203" pitchFamily="34" charset="0"/>
              </a:rPr>
              <a:t>Describe </a:t>
            </a:r>
            <a:r>
              <a:rPr lang="en-US" dirty="0" smtClean="0">
                <a:latin typeface="Gill Sans MT" panose="020B0502020104020203" pitchFamily="34" charset="0"/>
              </a:rPr>
              <a:t>patterns without elucidating mechanism</a:t>
            </a:r>
          </a:p>
          <a:p>
            <a:endParaRPr lang="en-US" dirty="0">
              <a:latin typeface="Gill Sans MT" panose="020B0502020104020203" pitchFamily="34" charset="0"/>
            </a:endParaRPr>
          </a:p>
          <a:p>
            <a:r>
              <a:rPr lang="en-US" dirty="0" smtClean="0">
                <a:latin typeface="Gill Sans MT" panose="020B0502020104020203" pitchFamily="34" charset="0"/>
              </a:rPr>
              <a:t>Here e.g.</a:t>
            </a:r>
          </a:p>
          <a:p>
            <a:r>
              <a:rPr lang="en-US" dirty="0" smtClean="0">
                <a:latin typeface="Gill Sans MT" panose="020B0502020104020203" pitchFamily="34" charset="0"/>
              </a:rPr>
              <a:t>Regression of altitude ~ time</a:t>
            </a:r>
          </a:p>
        </p:txBody>
      </p:sp>
      <p:sp>
        <p:nvSpPr>
          <p:cNvPr id="6" name="Rectangle 5"/>
          <p:cNvSpPr/>
          <p:nvPr/>
        </p:nvSpPr>
        <p:spPr>
          <a:xfrm>
            <a:off x="5255757" y="6550223"/>
            <a:ext cx="38882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Gill Sans MT" panose="020B0502020104020203" pitchFamily="34" charset="0"/>
              </a:rPr>
              <a:t>inspired by </a:t>
            </a:r>
            <a:r>
              <a:rPr lang="en-US" sz="1400" dirty="0" err="1" smtClean="0">
                <a:latin typeface="Gill Sans MT" panose="020B0502020104020203" pitchFamily="34" charset="0"/>
              </a:rPr>
              <a:t>Maino</a:t>
            </a:r>
            <a:r>
              <a:rPr lang="en-US" sz="1400" dirty="0" smtClean="0">
                <a:latin typeface="Gill Sans MT" panose="020B0502020104020203" pitchFamily="34" charset="0"/>
              </a:rPr>
              <a:t> et al. (2016) </a:t>
            </a:r>
            <a:r>
              <a:rPr lang="en-US" sz="1400" dirty="0" err="1" smtClean="0">
                <a:latin typeface="Gill Sans MT" panose="020B0502020104020203" pitchFamily="34" charset="0"/>
              </a:rPr>
              <a:t>Curr</a:t>
            </a:r>
            <a:r>
              <a:rPr lang="en-US" sz="1400" dirty="0" smtClean="0">
                <a:latin typeface="Gill Sans MT" panose="020B0502020104020203" pitchFamily="34" charset="0"/>
              </a:rPr>
              <a:t> </a:t>
            </a:r>
            <a:r>
              <a:rPr lang="en-US" sz="1400" dirty="0" err="1" smtClean="0">
                <a:latin typeface="Gill Sans MT" panose="020B0502020104020203" pitchFamily="34" charset="0"/>
              </a:rPr>
              <a:t>Opp</a:t>
            </a:r>
            <a:r>
              <a:rPr lang="en-US" sz="1400" dirty="0" smtClean="0">
                <a:latin typeface="Gill Sans MT" panose="020B0502020104020203" pitchFamily="34" charset="0"/>
              </a:rPr>
              <a:t> Insect </a:t>
            </a:r>
            <a:r>
              <a:rPr lang="en-US" sz="1400" dirty="0" err="1" smtClean="0">
                <a:latin typeface="Gill Sans MT" panose="020B0502020104020203" pitchFamily="34" charset="0"/>
              </a:rPr>
              <a:t>Sci</a:t>
            </a:r>
            <a:endParaRPr lang="en-US" sz="1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6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28150</TotalTime>
  <Words>2104</Words>
  <Application>Microsoft Office PowerPoint</Application>
  <PresentationFormat>On-screen Show (4:3)</PresentationFormat>
  <Paragraphs>422</Paragraphs>
  <Slides>43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MS PGothic</vt:lpstr>
      <vt:lpstr>Arial</vt:lpstr>
      <vt:lpstr>Calibri</vt:lpstr>
      <vt:lpstr>Cambria Math</vt:lpstr>
      <vt:lpstr>Gill Sans MT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 lead to a better understanding of biological processes  - allow predictions outside the range of our data - enable informed decisions for conservation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Toms</dc:creator>
  <cp:lastModifiedBy>Philipp Boersch-Supan</cp:lastModifiedBy>
  <cp:revision>106</cp:revision>
  <dcterms:created xsi:type="dcterms:W3CDTF">2017-10-27T09:17:41Z</dcterms:created>
  <dcterms:modified xsi:type="dcterms:W3CDTF">2019-03-06T14:32:04Z</dcterms:modified>
</cp:coreProperties>
</file>